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462" r:id="rId2"/>
    <p:sldId id="520" r:id="rId3"/>
    <p:sldId id="580" r:id="rId4"/>
    <p:sldId id="581" r:id="rId5"/>
    <p:sldId id="582" r:id="rId6"/>
    <p:sldId id="583" r:id="rId7"/>
    <p:sldId id="584" r:id="rId8"/>
    <p:sldId id="585" r:id="rId9"/>
    <p:sldId id="586" r:id="rId10"/>
    <p:sldId id="587" r:id="rId11"/>
  </p:sldIdLst>
  <p:sldSz cx="9144000" cy="6858000" type="screen4x3"/>
  <p:notesSz cx="6669088" cy="9928225"/>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33"/>
    <a:srgbClr val="F58BF0"/>
    <a:srgbClr val="CCFFCC"/>
    <a:srgbClr val="B2B2B2"/>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63" autoAdjust="0"/>
    <p:restoredTop sz="81884" autoAdjust="0"/>
  </p:normalViewPr>
  <p:slideViewPr>
    <p:cSldViewPr snapToGrid="0">
      <p:cViewPr>
        <p:scale>
          <a:sx n="70" d="100"/>
          <a:sy n="70" d="100"/>
        </p:scale>
        <p:origin x="-72" y="-72"/>
      </p:cViewPr>
      <p:guideLst>
        <p:guide orient="horz" pos="2849"/>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838" cy="496888"/>
          </a:xfrm>
          <a:prstGeom prst="rect">
            <a:avLst/>
          </a:prstGeom>
        </p:spPr>
        <p:txBody>
          <a:bodyPr vert="horz" lIns="91440" tIns="45720" rIns="91440" bIns="45720" rtlCol="0"/>
          <a:lstStyle>
            <a:lvl1pPr algn="l">
              <a:defRPr sz="1200">
                <a:latin typeface="Arial" charset="0"/>
                <a:ea typeface="ＭＳ Ｐゴシック" charset="-128"/>
                <a:cs typeface="+mn-cs"/>
              </a:defRPr>
            </a:lvl1pPr>
          </a:lstStyle>
          <a:p>
            <a:pPr>
              <a:defRPr/>
            </a:pPr>
            <a:endParaRPr lang="fr-FR"/>
          </a:p>
        </p:txBody>
      </p:sp>
      <p:sp>
        <p:nvSpPr>
          <p:cNvPr id="3" name="Date Placeholder 2"/>
          <p:cNvSpPr>
            <a:spLocks noGrp="1"/>
          </p:cNvSpPr>
          <p:nvPr>
            <p:ph type="dt" sz="quarter" idx="1"/>
          </p:nvPr>
        </p:nvSpPr>
        <p:spPr>
          <a:xfrm>
            <a:off x="3776663" y="0"/>
            <a:ext cx="2890837" cy="496888"/>
          </a:xfrm>
          <a:prstGeom prst="rect">
            <a:avLst/>
          </a:prstGeom>
        </p:spPr>
        <p:txBody>
          <a:bodyPr vert="horz" lIns="91440" tIns="45720" rIns="91440" bIns="45720" rtlCol="0"/>
          <a:lstStyle>
            <a:lvl1pPr algn="r">
              <a:defRPr sz="1200">
                <a:latin typeface="Arial" charset="0"/>
                <a:ea typeface="ＭＳ Ｐゴシック" charset="-128"/>
                <a:cs typeface="+mn-cs"/>
              </a:defRPr>
            </a:lvl1pPr>
          </a:lstStyle>
          <a:p>
            <a:pPr>
              <a:defRPr/>
            </a:pPr>
            <a:fld id="{526CD66A-2FF4-45CB-AD05-D121AAFAF148}" type="datetimeFigureOut">
              <a:rPr lang="en-US"/>
              <a:pPr>
                <a:defRPr/>
              </a:pPr>
              <a:t>3/23/2013</a:t>
            </a:fld>
            <a:endParaRPr lang="fr-FR"/>
          </a:p>
        </p:txBody>
      </p:sp>
      <p:sp>
        <p:nvSpPr>
          <p:cNvPr id="4" name="Footer Placeholder 3"/>
          <p:cNvSpPr>
            <a:spLocks noGrp="1"/>
          </p:cNvSpPr>
          <p:nvPr>
            <p:ph type="ftr" sz="quarter" idx="2"/>
          </p:nvPr>
        </p:nvSpPr>
        <p:spPr>
          <a:xfrm>
            <a:off x="0" y="9429750"/>
            <a:ext cx="2890838" cy="496888"/>
          </a:xfrm>
          <a:prstGeom prst="rect">
            <a:avLst/>
          </a:prstGeom>
        </p:spPr>
        <p:txBody>
          <a:bodyPr vert="horz" lIns="91440" tIns="45720" rIns="91440" bIns="45720" rtlCol="0" anchor="b"/>
          <a:lstStyle>
            <a:lvl1pPr algn="l">
              <a:defRPr sz="1200">
                <a:latin typeface="Arial" charset="0"/>
                <a:ea typeface="ＭＳ Ｐゴシック" charset="-128"/>
                <a:cs typeface="+mn-cs"/>
              </a:defRPr>
            </a:lvl1pPr>
          </a:lstStyle>
          <a:p>
            <a:pPr>
              <a:defRPr/>
            </a:pPr>
            <a:endParaRPr lang="fr-FR"/>
          </a:p>
        </p:txBody>
      </p:sp>
      <p:sp>
        <p:nvSpPr>
          <p:cNvPr id="5" name="Slide Number Placeholder 4"/>
          <p:cNvSpPr>
            <a:spLocks noGrp="1"/>
          </p:cNvSpPr>
          <p:nvPr>
            <p:ph type="sldNum" sz="quarter" idx="3"/>
          </p:nvPr>
        </p:nvSpPr>
        <p:spPr>
          <a:xfrm>
            <a:off x="3776663" y="9429750"/>
            <a:ext cx="2890837" cy="496888"/>
          </a:xfrm>
          <a:prstGeom prst="rect">
            <a:avLst/>
          </a:prstGeom>
        </p:spPr>
        <p:txBody>
          <a:bodyPr vert="horz" lIns="91440" tIns="45720" rIns="91440" bIns="45720" rtlCol="0" anchor="b"/>
          <a:lstStyle>
            <a:lvl1pPr algn="r">
              <a:defRPr sz="1200">
                <a:latin typeface="Arial" charset="0"/>
                <a:ea typeface="ＭＳ Ｐゴシック" charset="-128"/>
                <a:cs typeface="+mn-cs"/>
              </a:defRPr>
            </a:lvl1pPr>
          </a:lstStyle>
          <a:p>
            <a:pPr>
              <a:defRPr/>
            </a:pPr>
            <a:fld id="{D538B217-40EB-47D8-BCCD-EC659B759B9A}" type="slidenum">
              <a:rPr lang="fr-FR"/>
              <a:pPr>
                <a:defRPr/>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838" cy="496888"/>
          </a:xfrm>
          <a:prstGeom prst="rect">
            <a:avLst/>
          </a:prstGeom>
        </p:spPr>
        <p:txBody>
          <a:bodyPr vert="horz" lIns="91440" tIns="45720" rIns="91440" bIns="45720" rtlCol="0"/>
          <a:lstStyle>
            <a:lvl1pPr algn="l">
              <a:defRPr sz="1200">
                <a:latin typeface="Arial" charset="0"/>
                <a:ea typeface="ＭＳ Ｐゴシック" charset="-128"/>
                <a:cs typeface="+mn-cs"/>
              </a:defRPr>
            </a:lvl1pPr>
          </a:lstStyle>
          <a:p>
            <a:pPr>
              <a:defRPr/>
            </a:pPr>
            <a:endParaRPr lang="en-GB"/>
          </a:p>
        </p:txBody>
      </p:sp>
      <p:sp>
        <p:nvSpPr>
          <p:cNvPr id="3" name="Date Placeholder 2"/>
          <p:cNvSpPr>
            <a:spLocks noGrp="1"/>
          </p:cNvSpPr>
          <p:nvPr>
            <p:ph type="dt" idx="1"/>
          </p:nvPr>
        </p:nvSpPr>
        <p:spPr>
          <a:xfrm>
            <a:off x="3776663" y="0"/>
            <a:ext cx="2890837" cy="496888"/>
          </a:xfrm>
          <a:prstGeom prst="rect">
            <a:avLst/>
          </a:prstGeom>
        </p:spPr>
        <p:txBody>
          <a:bodyPr vert="horz" lIns="91440" tIns="45720" rIns="91440" bIns="45720" rtlCol="0"/>
          <a:lstStyle>
            <a:lvl1pPr algn="r">
              <a:defRPr sz="1200">
                <a:latin typeface="Arial" charset="0"/>
                <a:ea typeface="ＭＳ Ｐゴシック" charset="-128"/>
                <a:cs typeface="+mn-cs"/>
              </a:defRPr>
            </a:lvl1pPr>
          </a:lstStyle>
          <a:p>
            <a:pPr>
              <a:defRPr/>
            </a:pPr>
            <a:fld id="{A93883A4-5311-4164-A52B-3DF23F5835B3}" type="datetimeFigureOut">
              <a:rPr lang="en-US"/>
              <a:pPr>
                <a:defRPr/>
              </a:pPr>
              <a:t>3/23/2013</a:t>
            </a:fld>
            <a:endParaRPr lang="en-GB"/>
          </a:p>
        </p:txBody>
      </p:sp>
      <p:sp>
        <p:nvSpPr>
          <p:cNvPr id="4" name="Slide Image Placeholder 3"/>
          <p:cNvSpPr>
            <a:spLocks noGrp="1" noRot="1" noChangeAspect="1"/>
          </p:cNvSpPr>
          <p:nvPr>
            <p:ph type="sldImg" idx="2"/>
          </p:nvPr>
        </p:nvSpPr>
        <p:spPr>
          <a:xfrm>
            <a:off x="852488" y="744538"/>
            <a:ext cx="4964112" cy="3724275"/>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66750" y="4716463"/>
            <a:ext cx="5335588"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429750"/>
            <a:ext cx="2890838" cy="496888"/>
          </a:xfrm>
          <a:prstGeom prst="rect">
            <a:avLst/>
          </a:prstGeom>
        </p:spPr>
        <p:txBody>
          <a:bodyPr vert="horz" lIns="91440" tIns="45720" rIns="91440" bIns="45720" rtlCol="0" anchor="b"/>
          <a:lstStyle>
            <a:lvl1pPr algn="l">
              <a:defRPr sz="1200">
                <a:latin typeface="Arial" charset="0"/>
                <a:ea typeface="ＭＳ Ｐゴシック" charset="-128"/>
                <a:cs typeface="+mn-cs"/>
              </a:defRPr>
            </a:lvl1pPr>
          </a:lstStyle>
          <a:p>
            <a:pPr>
              <a:defRPr/>
            </a:pPr>
            <a:endParaRPr lang="en-GB"/>
          </a:p>
        </p:txBody>
      </p:sp>
      <p:sp>
        <p:nvSpPr>
          <p:cNvPr id="7" name="Slide Number Placeholder 6"/>
          <p:cNvSpPr>
            <a:spLocks noGrp="1"/>
          </p:cNvSpPr>
          <p:nvPr>
            <p:ph type="sldNum" sz="quarter" idx="5"/>
          </p:nvPr>
        </p:nvSpPr>
        <p:spPr>
          <a:xfrm>
            <a:off x="3776663" y="9429750"/>
            <a:ext cx="2890837" cy="496888"/>
          </a:xfrm>
          <a:prstGeom prst="rect">
            <a:avLst/>
          </a:prstGeom>
        </p:spPr>
        <p:txBody>
          <a:bodyPr vert="horz" lIns="91440" tIns="45720" rIns="91440" bIns="45720" rtlCol="0" anchor="b"/>
          <a:lstStyle>
            <a:lvl1pPr algn="r">
              <a:defRPr sz="1200">
                <a:latin typeface="Arial" charset="0"/>
                <a:ea typeface="ＭＳ Ｐゴシック" charset="-128"/>
                <a:cs typeface="+mn-cs"/>
              </a:defRPr>
            </a:lvl1pPr>
          </a:lstStyle>
          <a:p>
            <a:pPr>
              <a:defRPr/>
            </a:pPr>
            <a:fld id="{53D89B5A-CF98-411D-AC4A-5CA2898DD656}" type="slidenum">
              <a:rPr lang="en-GB"/>
              <a:pPr>
                <a:defRPr/>
              </a:pPr>
              <a:t>‹N°›</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F4F381B-F51A-4089-B85E-939470C077CC}" type="slidenum">
              <a:rPr lang="en-GB" smtClean="0">
                <a:ea typeface="ＭＳ Ｐゴシック" pitchFamily="34" charset="-128"/>
              </a:rPr>
              <a:pPr/>
              <a:t>1</a:t>
            </a:fld>
            <a:endParaRPr lang="en-GB" smtClean="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355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smtClean="0"/>
          </a:p>
        </p:txBody>
      </p:sp>
      <p:sp>
        <p:nvSpPr>
          <p:cNvPr id="2355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361D9C9-C375-46B2-87C9-CCD41551389B}" type="slidenum">
              <a:rPr lang="en-GB" smtClean="0">
                <a:ea typeface="ＭＳ Ｐゴシック" pitchFamily="34" charset="-128"/>
              </a:rPr>
              <a:pPr/>
              <a:t>10</a:t>
            </a:fld>
            <a:endParaRPr lang="en-GB"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355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smtClean="0"/>
          </a:p>
        </p:txBody>
      </p:sp>
      <p:sp>
        <p:nvSpPr>
          <p:cNvPr id="2355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361D9C9-C375-46B2-87C9-CCD41551389B}" type="slidenum">
              <a:rPr lang="en-GB" smtClean="0">
                <a:ea typeface="ＭＳ Ｐゴシック" pitchFamily="34" charset="-128"/>
              </a:rPr>
              <a:pPr/>
              <a:t>2</a:t>
            </a:fld>
            <a:endParaRPr lang="en-GB"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355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smtClean="0"/>
          </a:p>
        </p:txBody>
      </p:sp>
      <p:sp>
        <p:nvSpPr>
          <p:cNvPr id="2355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361D9C9-C375-46B2-87C9-CCD41551389B}" type="slidenum">
              <a:rPr lang="en-GB" smtClean="0">
                <a:ea typeface="ＭＳ Ｐゴシック" pitchFamily="34" charset="-128"/>
              </a:rPr>
              <a:pPr/>
              <a:t>3</a:t>
            </a:fld>
            <a:endParaRPr lang="en-GB" smtClean="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355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smtClean="0"/>
          </a:p>
        </p:txBody>
      </p:sp>
      <p:sp>
        <p:nvSpPr>
          <p:cNvPr id="2355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361D9C9-C375-46B2-87C9-CCD41551389B}" type="slidenum">
              <a:rPr lang="en-GB" smtClean="0">
                <a:ea typeface="ＭＳ Ｐゴシック" pitchFamily="34" charset="-128"/>
              </a:rPr>
              <a:pPr/>
              <a:t>4</a:t>
            </a:fld>
            <a:endParaRPr lang="en-GB" smtClean="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355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smtClean="0"/>
          </a:p>
        </p:txBody>
      </p:sp>
      <p:sp>
        <p:nvSpPr>
          <p:cNvPr id="2355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361D9C9-C375-46B2-87C9-CCD41551389B}" type="slidenum">
              <a:rPr lang="en-GB" smtClean="0">
                <a:ea typeface="ＭＳ Ｐゴシック" pitchFamily="34" charset="-128"/>
              </a:rPr>
              <a:pPr/>
              <a:t>5</a:t>
            </a:fld>
            <a:endParaRPr lang="en-GB" smtClean="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355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smtClean="0"/>
          </a:p>
        </p:txBody>
      </p:sp>
      <p:sp>
        <p:nvSpPr>
          <p:cNvPr id="2355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361D9C9-C375-46B2-87C9-CCD41551389B}" type="slidenum">
              <a:rPr lang="en-GB" smtClean="0">
                <a:ea typeface="ＭＳ Ｐゴシック" pitchFamily="34" charset="-128"/>
              </a:rPr>
              <a:pPr/>
              <a:t>6</a:t>
            </a:fld>
            <a:endParaRPr lang="en-GB" smtClean="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355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smtClean="0"/>
          </a:p>
        </p:txBody>
      </p:sp>
      <p:sp>
        <p:nvSpPr>
          <p:cNvPr id="2355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361D9C9-C375-46B2-87C9-CCD41551389B}" type="slidenum">
              <a:rPr lang="en-GB" smtClean="0">
                <a:ea typeface="ＭＳ Ｐゴシック" pitchFamily="34" charset="-128"/>
              </a:rPr>
              <a:pPr/>
              <a:t>7</a:t>
            </a:fld>
            <a:endParaRPr lang="en-GB" smtClean="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355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smtClean="0"/>
          </a:p>
        </p:txBody>
      </p:sp>
      <p:sp>
        <p:nvSpPr>
          <p:cNvPr id="2355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361D9C9-C375-46B2-87C9-CCD41551389B}" type="slidenum">
              <a:rPr lang="en-GB" smtClean="0">
                <a:ea typeface="ＭＳ Ｐゴシック" pitchFamily="34" charset="-128"/>
              </a:rPr>
              <a:pPr/>
              <a:t>8</a:t>
            </a:fld>
            <a:endParaRPr lang="en-GB" smtClean="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355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smtClean="0"/>
          </a:p>
        </p:txBody>
      </p:sp>
      <p:sp>
        <p:nvSpPr>
          <p:cNvPr id="2355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361D9C9-C375-46B2-87C9-CCD41551389B}" type="slidenum">
              <a:rPr lang="en-GB" smtClean="0">
                <a:ea typeface="ＭＳ Ｐゴシック" pitchFamily="34" charset="-128"/>
              </a:rPr>
              <a:pPr/>
              <a:t>9</a:t>
            </a:fld>
            <a:endParaRPr lang="en-GB"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685800" y="3886200"/>
            <a:ext cx="7772400" cy="1752600"/>
          </a:xfrm>
        </p:spPr>
        <p:txBody>
          <a:bodyPr>
            <a:normAutofit/>
          </a:bodyPr>
          <a:lstStyle>
            <a:lvl1pPr marL="0" indent="0" algn="l">
              <a:buNone/>
              <a:defRPr sz="280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E1D5E07D-DCD0-4515-AA88-32E02CCF6373}" type="datetime1">
              <a:rPr lang="en-US"/>
              <a:pPr>
                <a:defRPr/>
              </a:pPr>
              <a:t>3/23/2013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CAC4D4C-B216-4989-B426-854C7EB3313D}" type="slidenum">
              <a:rPr lang="en-US"/>
              <a:pPr>
                <a:defRPr/>
              </a:pPr>
              <a:t>‹N°›</a:t>
            </a:fld>
            <a:endParaRPr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7F80C68-0445-4EE9-819C-FB7A88DDBE69}" type="datetime1">
              <a:rPr lang="en-US"/>
              <a:pPr>
                <a:defRPr/>
              </a:pPr>
              <a:t>3/23/2013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751E902-6F03-4054-BB37-FFBF60274F3A}" type="slidenum">
              <a:rPr lang="en-US"/>
              <a:pPr>
                <a:defRPr/>
              </a:pPr>
              <a:t>‹N°›</a:t>
            </a:fld>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8F3BA4F-483E-4F3F-A4FC-896E930879E3}" type="datetime1">
              <a:rPr lang="en-US"/>
              <a:pPr>
                <a:defRPr/>
              </a:pPr>
              <a:t>3/23/2013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5C3E177-528C-4A27-988F-5B899B872E12}" type="slidenum">
              <a:rPr lang="en-US"/>
              <a:pPr>
                <a:defRPr/>
              </a:pPr>
              <a:t>‹N°›</a:t>
            </a:fld>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011107E3-CCA5-4134-88DB-BFA4C979FC35}" type="datetime1">
              <a:rPr lang="en-US"/>
              <a:pPr>
                <a:defRPr/>
              </a:pPr>
              <a:t>3/23/2013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0C9AC4F-D79C-474E-B52D-F92F34267D4F}" type="slidenum">
              <a:rPr lang="en-US"/>
              <a:pPr>
                <a:defRPr/>
              </a:pPr>
              <a:t>‹N°›</a:t>
            </a:fld>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856284"/>
            <a:ext cx="7772400" cy="1362075"/>
          </a:xfrm>
        </p:spPr>
        <p:txBody>
          <a:bodyPr/>
          <a:lstStyle>
            <a:lvl1pPr algn="l">
              <a:defRPr sz="36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35609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E8176B6-AE83-40A9-8652-BE22956510EF}" type="datetime1">
              <a:rPr lang="en-US"/>
              <a:pPr>
                <a:defRPr/>
              </a:pPr>
              <a:t>3/23/2013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51BB081-0DD7-4B86-847D-351273116C8B}" type="slidenum">
              <a:rPr lang="en-US"/>
              <a:pPr>
                <a:defRPr/>
              </a:pPr>
              <a:t>‹N°›</a:t>
            </a:fld>
            <a:endParaRPr lang="en-US"/>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452CEE0-2C2D-45E0-B096-AF7E4C5FFAA8}" type="datetime1">
              <a:rPr lang="en-US"/>
              <a:pPr>
                <a:defRPr/>
              </a:pPr>
              <a:t>3/23/2013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1BF7700-FB78-461F-9B0D-2BDDE5BF39FF}" type="slidenum">
              <a:rPr lang="en-US"/>
              <a:pPr>
                <a:defRPr/>
              </a:pPr>
              <a:t>‹N°›</a:t>
            </a:fld>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ACCDD1E-D83E-43A2-9862-BA4B93D7B1A0}" type="datetime1">
              <a:rPr lang="en-US"/>
              <a:pPr>
                <a:defRPr/>
              </a:pPr>
              <a:t>3/23/2013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49D9FC2-FCBD-4704-88AF-ECFAD039B96F}" type="slidenum">
              <a:rPr lang="en-US"/>
              <a:pPr>
                <a:defRPr/>
              </a:pPr>
              <a:t>‹N°›</a:t>
            </a:fld>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0D3D2CF-438F-495C-AEA5-2F09627AC584}" type="datetime1">
              <a:rPr lang="en-US"/>
              <a:pPr>
                <a:defRPr/>
              </a:pPr>
              <a:t>3/23/2013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FFF16AF-836E-4456-AFEE-44F70C207FB2}" type="slidenum">
              <a:rPr lang="en-US"/>
              <a:pPr>
                <a:defRPr/>
              </a:pPr>
              <a:t>‹N°›</a:t>
            </a:fld>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0ABABDE-78FE-48F3-ACDA-FFE8A8F82A99}" type="datetime1">
              <a:rPr lang="en-US"/>
              <a:pPr>
                <a:defRPr/>
              </a:pPr>
              <a:t>3/23/2013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15D0E36-38CB-4CD7-99B1-03718BD5CF88}" type="slidenum">
              <a:rPr lang="en-US"/>
              <a:pPr>
                <a:defRPr/>
              </a:pPr>
              <a:t>‹N°›</a:t>
            </a:fld>
            <a:endParaRPr lang="en-U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5F99552-D25D-45CC-8526-F8218FA00C5C}" type="datetime1">
              <a:rPr lang="en-US"/>
              <a:pPr>
                <a:defRPr/>
              </a:pPr>
              <a:t>3/23/2013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622B041-4AA4-4A52-B191-92CB4B88EAD2}" type="slidenum">
              <a:rPr lang="en-US"/>
              <a:pPr>
                <a:defRPr/>
              </a:pPr>
              <a:t>‹N°›</a:t>
            </a:fld>
            <a:endParaRPr lang="en-U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D7CB187-136A-4449-847A-1CAFBB39C479}" type="datetime1">
              <a:rPr lang="en-US"/>
              <a:pPr>
                <a:defRPr/>
              </a:pPr>
              <a:t>3/23/2013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3E83C4F-1B5F-48A4-A982-45A906CD99F5}" type="slidenum">
              <a:rPr lang="en-US"/>
              <a:pPr>
                <a:defRPr/>
              </a:pPr>
              <a:t>‹N°›</a:t>
            </a:fld>
            <a:endParaRPr lang="en-U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100">
                <a:solidFill>
                  <a:srgbClr val="898989"/>
                </a:solidFill>
                <a:latin typeface="Arial" charset="0"/>
                <a:ea typeface="ＭＳ Ｐゴシック" charset="-128"/>
                <a:cs typeface="Arial" charset="0"/>
              </a:defRPr>
            </a:lvl1pPr>
          </a:lstStyle>
          <a:p>
            <a:pPr>
              <a:defRPr/>
            </a:pPr>
            <a:fld id="{7157D931-4132-4F6A-9286-64F83382B69D}" type="datetime1">
              <a:rPr lang="en-US"/>
              <a:pPr>
                <a:defRPr/>
              </a:pPr>
              <a:t>3/23/2013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100">
                <a:solidFill>
                  <a:schemeClr val="tx1">
                    <a:tint val="75000"/>
                  </a:schemeClr>
                </a:solidFill>
                <a:latin typeface="Arial"/>
                <a:ea typeface="+mn-ea"/>
                <a:cs typeface="Aria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100">
                <a:solidFill>
                  <a:srgbClr val="898989"/>
                </a:solidFill>
                <a:latin typeface="Arial" charset="0"/>
                <a:ea typeface="ＭＳ Ｐゴシック" charset="-128"/>
                <a:cs typeface="Arial" charset="0"/>
              </a:defRPr>
            </a:lvl1pPr>
          </a:lstStyle>
          <a:p>
            <a:pPr>
              <a:defRPr/>
            </a:pPr>
            <a:fld id="{83ECE997-E8ED-4125-A011-DD7C71E5486C}" type="slidenum">
              <a:rPr lang="en-US"/>
              <a:pPr>
                <a:defRPr/>
              </a:pPr>
              <a:t>‹N°›</a:t>
            </a:fld>
            <a:endParaRPr lang="en-US"/>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ransition>
    <p:wipe dir="r"/>
  </p:transition>
  <p:txStyles>
    <p:titleStyle>
      <a:lvl1pPr algn="l" defTabSz="457200" rtl="0" eaLnBrk="0" fontAlgn="base" hangingPunct="0">
        <a:spcBef>
          <a:spcPct val="0"/>
        </a:spcBef>
        <a:spcAft>
          <a:spcPct val="0"/>
        </a:spcAft>
        <a:defRPr sz="3600" b="1" kern="1200" cap="all">
          <a:solidFill>
            <a:schemeClr val="tx1"/>
          </a:solidFill>
          <a:latin typeface="Arial"/>
          <a:ea typeface="ＭＳ Ｐゴシック" charset="-128"/>
          <a:cs typeface="Arial"/>
        </a:defRPr>
      </a:lvl1pPr>
      <a:lvl2pPr algn="l" defTabSz="457200" rtl="0" eaLnBrk="0" fontAlgn="base" hangingPunct="0">
        <a:spcBef>
          <a:spcPct val="0"/>
        </a:spcBef>
        <a:spcAft>
          <a:spcPct val="0"/>
        </a:spcAft>
        <a:defRPr sz="3600" b="1">
          <a:solidFill>
            <a:schemeClr val="tx1"/>
          </a:solidFill>
          <a:latin typeface="Arial" charset="0"/>
          <a:ea typeface="ＭＳ Ｐゴシック" charset="-128"/>
          <a:cs typeface="Arial" charset="0"/>
        </a:defRPr>
      </a:lvl2pPr>
      <a:lvl3pPr algn="l" defTabSz="457200" rtl="0" eaLnBrk="0" fontAlgn="base" hangingPunct="0">
        <a:spcBef>
          <a:spcPct val="0"/>
        </a:spcBef>
        <a:spcAft>
          <a:spcPct val="0"/>
        </a:spcAft>
        <a:defRPr sz="3600" b="1">
          <a:solidFill>
            <a:schemeClr val="tx1"/>
          </a:solidFill>
          <a:latin typeface="Arial" charset="0"/>
          <a:ea typeface="ＭＳ Ｐゴシック" charset="-128"/>
          <a:cs typeface="Arial" charset="0"/>
        </a:defRPr>
      </a:lvl3pPr>
      <a:lvl4pPr algn="l" defTabSz="457200" rtl="0" eaLnBrk="0" fontAlgn="base" hangingPunct="0">
        <a:spcBef>
          <a:spcPct val="0"/>
        </a:spcBef>
        <a:spcAft>
          <a:spcPct val="0"/>
        </a:spcAft>
        <a:defRPr sz="3600" b="1">
          <a:solidFill>
            <a:schemeClr val="tx1"/>
          </a:solidFill>
          <a:latin typeface="Arial" charset="0"/>
          <a:ea typeface="ＭＳ Ｐゴシック" charset="-128"/>
          <a:cs typeface="Arial" charset="0"/>
        </a:defRPr>
      </a:lvl4pPr>
      <a:lvl5pPr algn="l" defTabSz="457200" rtl="0" eaLnBrk="0" fontAlgn="base" hangingPunct="0">
        <a:spcBef>
          <a:spcPct val="0"/>
        </a:spcBef>
        <a:spcAft>
          <a:spcPct val="0"/>
        </a:spcAft>
        <a:defRPr sz="3600" b="1">
          <a:solidFill>
            <a:schemeClr val="tx1"/>
          </a:solidFill>
          <a:latin typeface="Arial" charset="0"/>
          <a:ea typeface="ＭＳ Ｐゴシック" charset="-128"/>
          <a:cs typeface="Arial" charset="0"/>
        </a:defRPr>
      </a:lvl5pPr>
      <a:lvl6pPr marL="457200" algn="l" defTabSz="457200" rtl="0" eaLnBrk="1" fontAlgn="base" hangingPunct="1">
        <a:spcBef>
          <a:spcPct val="0"/>
        </a:spcBef>
        <a:spcAft>
          <a:spcPct val="0"/>
        </a:spcAft>
        <a:defRPr sz="3600" b="1">
          <a:solidFill>
            <a:schemeClr val="tx1"/>
          </a:solidFill>
          <a:latin typeface="Arial" charset="0"/>
          <a:ea typeface="ＭＳ Ｐゴシック" charset="-128"/>
        </a:defRPr>
      </a:lvl6pPr>
      <a:lvl7pPr marL="914400" algn="l" defTabSz="457200" rtl="0" eaLnBrk="1" fontAlgn="base" hangingPunct="1">
        <a:spcBef>
          <a:spcPct val="0"/>
        </a:spcBef>
        <a:spcAft>
          <a:spcPct val="0"/>
        </a:spcAft>
        <a:defRPr sz="3600" b="1">
          <a:solidFill>
            <a:schemeClr val="tx1"/>
          </a:solidFill>
          <a:latin typeface="Arial" charset="0"/>
          <a:ea typeface="ＭＳ Ｐゴシック" charset="-128"/>
        </a:defRPr>
      </a:lvl7pPr>
      <a:lvl8pPr marL="1371600" algn="l" defTabSz="457200" rtl="0" eaLnBrk="1" fontAlgn="base" hangingPunct="1">
        <a:spcBef>
          <a:spcPct val="0"/>
        </a:spcBef>
        <a:spcAft>
          <a:spcPct val="0"/>
        </a:spcAft>
        <a:defRPr sz="3600" b="1">
          <a:solidFill>
            <a:schemeClr val="tx1"/>
          </a:solidFill>
          <a:latin typeface="Arial" charset="0"/>
          <a:ea typeface="ＭＳ Ｐゴシック" charset="-128"/>
        </a:defRPr>
      </a:lvl8pPr>
      <a:lvl9pPr marL="1828800" algn="l" defTabSz="457200" rtl="0" eaLnBrk="1" fontAlgn="base" hangingPunct="1">
        <a:spcBef>
          <a:spcPct val="0"/>
        </a:spcBef>
        <a:spcAft>
          <a:spcPct val="0"/>
        </a:spcAft>
        <a:defRPr sz="3600" b="1">
          <a:solidFill>
            <a:schemeClr val="tx1"/>
          </a:solidFill>
          <a:latin typeface="Arial" charset="0"/>
          <a:ea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000" kern="1200">
          <a:solidFill>
            <a:schemeClr val="tx1"/>
          </a:solidFill>
          <a:latin typeface="Arial"/>
          <a:ea typeface="ＭＳ Ｐゴシック" charset="-128"/>
          <a:cs typeface="Arial"/>
        </a:defRPr>
      </a:lvl1pPr>
      <a:lvl2pPr marL="742950" indent="-285750" algn="l" defTabSz="457200" rtl="0" eaLnBrk="0" fontAlgn="base" hangingPunct="0">
        <a:spcBef>
          <a:spcPct val="20000"/>
        </a:spcBef>
        <a:spcAft>
          <a:spcPct val="0"/>
        </a:spcAft>
        <a:buFont typeface="Arial" charset="0"/>
        <a:buChar char="•"/>
        <a:defRPr sz="2600" kern="1200">
          <a:solidFill>
            <a:schemeClr val="tx1"/>
          </a:solidFill>
          <a:latin typeface="Arial"/>
          <a:ea typeface="ＭＳ Ｐゴシック" charset="-128"/>
          <a:cs typeface="Arial"/>
        </a:defRPr>
      </a:lvl2pPr>
      <a:lvl3pPr marL="1143000" indent="-228600" algn="l" defTabSz="457200" rtl="0" eaLnBrk="0" fontAlgn="base" hangingPunct="0">
        <a:spcBef>
          <a:spcPct val="20000"/>
        </a:spcBef>
        <a:spcAft>
          <a:spcPct val="0"/>
        </a:spcAft>
        <a:buFont typeface="Arial" charset="0"/>
        <a:buChar char="•"/>
        <a:defRPr sz="2200" kern="1200">
          <a:solidFill>
            <a:schemeClr val="tx1"/>
          </a:solidFill>
          <a:latin typeface="Arial"/>
          <a:ea typeface="ＭＳ Ｐゴシック" charset="-128"/>
          <a:cs typeface="Arial"/>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Arial"/>
          <a:ea typeface="ＭＳ Ｐゴシック" charset="-128"/>
          <a:cs typeface="Arial"/>
        </a:defRPr>
      </a:lvl4pPr>
      <a:lvl5pPr marL="2057400" indent="-228600" algn="l" defTabSz="457200" rtl="0" eaLnBrk="0" fontAlgn="base" hangingPunct="0">
        <a:spcBef>
          <a:spcPct val="20000"/>
        </a:spcBef>
        <a:spcAft>
          <a:spcPct val="0"/>
        </a:spcAft>
        <a:buFont typeface="Arial" charset="0"/>
        <a:buChar char="•"/>
        <a:defRPr kern="1200">
          <a:solidFill>
            <a:schemeClr val="tx1"/>
          </a:solidFill>
          <a:latin typeface="Arial"/>
          <a:ea typeface="ＭＳ Ｐゴシック"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4"/>
          <p:cNvSpPr>
            <a:spLocks noGrp="1"/>
          </p:cNvSpPr>
          <p:nvPr>
            <p:ph type="ctrTitle"/>
          </p:nvPr>
        </p:nvSpPr>
        <p:spPr bwMode="auto">
          <a:xfrm>
            <a:off x="1474788" y="2973388"/>
            <a:ext cx="7015162" cy="2293937"/>
          </a:xfrm>
        </p:spPr>
        <p:txBody>
          <a:bodyPr wrap="square" numCol="1" anchorCtr="0" compatLnSpc="1">
            <a:prstTxWarp prst="textNoShape">
              <a:avLst/>
            </a:prstTxWarp>
          </a:bodyPr>
          <a:lstStyle/>
          <a:p>
            <a:pPr algn="ctr">
              <a:defRPr/>
            </a:pPr>
            <a:r>
              <a:rPr lang="en-US" sz="2800" dirty="0" smtClean="0">
                <a:solidFill>
                  <a:srgbClr val="00B050"/>
                </a:solidFill>
                <a:effectLst>
                  <a:outerShdw blurRad="38100" dist="38100" dir="2700000" algn="tl">
                    <a:srgbClr val="000000">
                      <a:alpha val="43137"/>
                    </a:srgbClr>
                  </a:outerShdw>
                </a:effectLst>
                <a:latin typeface="+mj-lt"/>
              </a:rPr>
              <a:t>INITIATIVES DU ROPPA: QUELLES OPPORTUNITES POUR LES PNIA ET POUR L’OFFENSIVE RIZ?</a:t>
            </a:r>
            <a:r>
              <a:rPr lang="en-GB" sz="3600" cap="none" dirty="0" smtClean="0">
                <a:solidFill>
                  <a:srgbClr val="7030A0"/>
                </a:solidFill>
                <a:latin typeface="+mj-lt"/>
                <a:cs typeface="Arial" charset="0"/>
              </a:rPr>
              <a:t/>
            </a:r>
            <a:br>
              <a:rPr lang="en-GB" sz="3600" cap="none" dirty="0" smtClean="0">
                <a:solidFill>
                  <a:srgbClr val="7030A0"/>
                </a:solidFill>
                <a:latin typeface="+mj-lt"/>
                <a:cs typeface="Arial" charset="0"/>
              </a:rPr>
            </a:br>
            <a:endParaRPr lang="en-GB" sz="2000" cap="none" dirty="0" smtClean="0">
              <a:latin typeface="+mj-lt"/>
              <a:cs typeface="Arial" charset="0"/>
            </a:endParaRPr>
          </a:p>
        </p:txBody>
      </p:sp>
      <p:sp>
        <p:nvSpPr>
          <p:cNvPr id="4099" name="Rectangle 5"/>
          <p:cNvSpPr>
            <a:spLocks noChangeArrowheads="1"/>
          </p:cNvSpPr>
          <p:nvPr/>
        </p:nvSpPr>
        <p:spPr bwMode="auto">
          <a:xfrm>
            <a:off x="685800" y="2736850"/>
            <a:ext cx="8172450" cy="1384300"/>
          </a:xfrm>
          <a:prstGeom prst="rect">
            <a:avLst/>
          </a:prstGeom>
          <a:noFill/>
          <a:ln w="9525">
            <a:noFill/>
            <a:miter lim="800000"/>
            <a:headEnd/>
            <a:tailEnd/>
          </a:ln>
        </p:spPr>
        <p:txBody>
          <a:bodyPr>
            <a:spAutoFit/>
          </a:bodyPr>
          <a:lstStyle/>
          <a:p>
            <a:pPr algn="ctr"/>
            <a:endParaRPr lang="en-GB" sz="2800" b="1" i="1">
              <a:solidFill>
                <a:schemeClr val="bg1"/>
              </a:solidFill>
            </a:endParaRPr>
          </a:p>
          <a:p>
            <a:pPr algn="ctr"/>
            <a:endParaRPr lang="en-GB" sz="2800" b="1" i="1">
              <a:solidFill>
                <a:schemeClr val="bg1"/>
              </a:solidFill>
            </a:endParaRPr>
          </a:p>
          <a:p>
            <a:pPr algn="ctr"/>
            <a:endParaRPr lang="en-GB" sz="2800" b="1" i="1">
              <a:solidFill>
                <a:schemeClr val="bg1"/>
              </a:solidFill>
            </a:endParaRPr>
          </a:p>
        </p:txBody>
      </p:sp>
      <p:sp>
        <p:nvSpPr>
          <p:cNvPr id="4100"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p>
        </p:txBody>
      </p:sp>
      <p:pic>
        <p:nvPicPr>
          <p:cNvPr id="4101" name="Image 1" descr="ROPPA 2"/>
          <p:cNvPicPr>
            <a:picLocks noChangeAspect="1" noChangeArrowheads="1"/>
          </p:cNvPicPr>
          <p:nvPr/>
        </p:nvPicPr>
        <p:blipFill>
          <a:blip r:embed="rId3"/>
          <a:srcRect t="8762"/>
          <a:stretch>
            <a:fillRect/>
          </a:stretch>
        </p:blipFill>
        <p:spPr bwMode="auto">
          <a:xfrm>
            <a:off x="2801938" y="355600"/>
            <a:ext cx="4362450" cy="1741488"/>
          </a:xfrm>
          <a:prstGeom prst="rect">
            <a:avLst/>
          </a:prstGeom>
          <a:noFill/>
          <a:ln w="9525">
            <a:noFill/>
            <a:miter lim="800000"/>
            <a:headEnd/>
            <a:tailEnd/>
          </a:ln>
        </p:spPr>
      </p:pic>
      <p:sp>
        <p:nvSpPr>
          <p:cNvPr id="5128" name="Rectangle 8"/>
          <p:cNvSpPr>
            <a:spLocks noChangeArrowheads="1"/>
          </p:cNvSpPr>
          <p:nvPr/>
        </p:nvSpPr>
        <p:spPr bwMode="auto">
          <a:xfrm>
            <a:off x="3390900" y="2106613"/>
            <a:ext cx="2989263" cy="461962"/>
          </a:xfrm>
          <a:prstGeom prst="rect">
            <a:avLst/>
          </a:prstGeom>
          <a:noFill/>
          <a:ln w="9525">
            <a:noFill/>
            <a:miter lim="800000"/>
            <a:headEnd/>
            <a:tailEnd/>
          </a:ln>
          <a:effectLst/>
        </p:spPr>
        <p:txBody>
          <a:bodyPr wrap="none" anchor="ctr">
            <a:spAutoFit/>
          </a:bodyPr>
          <a:lstStyle/>
          <a:p>
            <a:pPr algn="ctr" eaLnBrk="0" hangingPunct="0">
              <a:defRPr/>
            </a:pPr>
            <a:r>
              <a:rPr lang="fr-FR" sz="2400" b="1" dirty="0">
                <a:solidFill>
                  <a:srgbClr val="00B0F0"/>
                </a:solidFill>
                <a:effectLst>
                  <a:outerShdw blurRad="38100" dist="38100" dir="2700000" algn="tl">
                    <a:srgbClr val="000000">
                      <a:alpha val="43137"/>
                    </a:srgbClr>
                  </a:outerShdw>
                </a:effectLst>
                <a:latin typeface="Arial" pitchFamily="34" charset="0"/>
                <a:cs typeface="Monotype Corsiva" pitchFamily="66" charset="0"/>
              </a:rPr>
              <a:t>Afrique Nourricière</a:t>
            </a:r>
            <a:endParaRPr lang="fr-FR" sz="2400" dirty="0">
              <a:solidFill>
                <a:srgbClr val="00B0F0"/>
              </a:solidFill>
              <a:effectLst>
                <a:outerShdw blurRad="38100" dist="38100" dir="2700000" algn="tl">
                  <a:srgbClr val="000000">
                    <a:alpha val="43137"/>
                  </a:srgbClr>
                </a:outerShdw>
              </a:effectLst>
              <a:latin typeface="Arial" pitchFamily="34" charset="0"/>
            </a:endParaRPr>
          </a:p>
        </p:txBody>
      </p:sp>
      <p:sp>
        <p:nvSpPr>
          <p:cNvPr id="4103" name="Espace réservé du contenu 2"/>
          <p:cNvSpPr txBox="1">
            <a:spLocks/>
          </p:cNvSpPr>
          <p:nvPr/>
        </p:nvSpPr>
        <p:spPr bwMode="auto">
          <a:xfrm>
            <a:off x="6350" y="3175"/>
            <a:ext cx="1139825" cy="6854825"/>
          </a:xfrm>
          <a:prstGeom prst="rect">
            <a:avLst/>
          </a:prstGeom>
          <a:solidFill>
            <a:srgbClr val="00B050"/>
          </a:solidFill>
          <a:ln w="9525">
            <a:noFill/>
            <a:miter lim="800000"/>
            <a:headEnd/>
            <a:tailEnd/>
          </a:ln>
        </p:spPr>
        <p:txBody>
          <a:bodyPr/>
          <a:lstStyle/>
          <a:p>
            <a:pPr marL="342900" indent="-342900" eaLnBrk="0" hangingPunct="0">
              <a:spcBef>
                <a:spcPct val="20000"/>
              </a:spcBef>
              <a:buFont typeface="Arial" charset="0"/>
              <a:buNone/>
            </a:pPr>
            <a:r>
              <a:rPr lang="en-CA" sz="3000">
                <a:cs typeface="Arial" charset="0"/>
              </a:rPr>
              <a:t>	</a:t>
            </a:r>
            <a:endParaRPr lang="fr-CA" sz="3000">
              <a:cs typeface="Arial" charset="0"/>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u contenu 2"/>
          <p:cNvSpPr txBox="1">
            <a:spLocks/>
          </p:cNvSpPr>
          <p:nvPr/>
        </p:nvSpPr>
        <p:spPr bwMode="auto">
          <a:xfrm>
            <a:off x="6350" y="3175"/>
            <a:ext cx="1139825" cy="6854825"/>
          </a:xfrm>
          <a:prstGeom prst="rect">
            <a:avLst/>
          </a:prstGeom>
          <a:solidFill>
            <a:srgbClr val="00B050"/>
          </a:solidFill>
          <a:ln w="9525">
            <a:noFill/>
            <a:miter lim="800000"/>
            <a:headEnd/>
            <a:tailEnd/>
          </a:ln>
        </p:spPr>
        <p:txBody>
          <a:bodyPr/>
          <a:lstStyle/>
          <a:p>
            <a:pPr marL="342900" indent="-342900" eaLnBrk="0" hangingPunct="0">
              <a:spcBef>
                <a:spcPct val="20000"/>
              </a:spcBef>
              <a:buFont typeface="Arial" charset="0"/>
              <a:buNone/>
            </a:pPr>
            <a:r>
              <a:rPr lang="en-CA" sz="3000">
                <a:cs typeface="Arial" charset="0"/>
              </a:rPr>
              <a:t>	</a:t>
            </a:r>
            <a:endParaRPr lang="fr-CA" sz="3000">
              <a:cs typeface="Arial" charset="0"/>
            </a:endParaRPr>
          </a:p>
        </p:txBody>
      </p:sp>
      <p:pic>
        <p:nvPicPr>
          <p:cNvPr id="5123" name="Image 1" descr="ROPPA 2"/>
          <p:cNvPicPr>
            <a:picLocks noChangeAspect="1" noChangeArrowheads="1"/>
          </p:cNvPicPr>
          <p:nvPr/>
        </p:nvPicPr>
        <p:blipFill>
          <a:blip r:embed="rId3"/>
          <a:srcRect/>
          <a:stretch>
            <a:fillRect/>
          </a:stretch>
        </p:blipFill>
        <p:spPr bwMode="auto">
          <a:xfrm>
            <a:off x="0" y="320675"/>
            <a:ext cx="1119188" cy="647700"/>
          </a:xfrm>
          <a:prstGeom prst="rect">
            <a:avLst/>
          </a:prstGeom>
          <a:noFill/>
          <a:ln w="9525">
            <a:noFill/>
            <a:miter lim="800000"/>
            <a:headEnd/>
            <a:tailEnd/>
          </a:ln>
        </p:spPr>
      </p:pic>
      <p:sp>
        <p:nvSpPr>
          <p:cNvPr id="5124" name="Espace réservé du contenu 2"/>
          <p:cNvSpPr txBox="1">
            <a:spLocks/>
          </p:cNvSpPr>
          <p:nvPr/>
        </p:nvSpPr>
        <p:spPr bwMode="auto">
          <a:xfrm>
            <a:off x="1146175" y="-2"/>
            <a:ext cx="7997825" cy="1050879"/>
          </a:xfrm>
          <a:prstGeom prst="rect">
            <a:avLst/>
          </a:prstGeom>
          <a:solidFill>
            <a:srgbClr val="00B050"/>
          </a:solidFill>
          <a:ln w="9525">
            <a:noFill/>
            <a:miter lim="800000"/>
            <a:headEnd/>
            <a:tailEnd/>
          </a:ln>
        </p:spPr>
        <p:txBody>
          <a:bodyPr/>
          <a:lstStyle/>
          <a:p>
            <a:pPr marL="342900" indent="-342900" algn="ctr" eaLnBrk="0" hangingPunct="0">
              <a:spcBef>
                <a:spcPct val="20000"/>
              </a:spcBef>
            </a:pPr>
            <a:endParaRPr lang="fr-FR" sz="2600" b="1" dirty="0">
              <a:solidFill>
                <a:schemeClr val="bg1"/>
              </a:solidFill>
              <a:cs typeface="Arial" charset="0"/>
            </a:endParaRPr>
          </a:p>
        </p:txBody>
      </p:sp>
      <p:sp>
        <p:nvSpPr>
          <p:cNvPr id="5126" name="Espace réservé du contenu 13"/>
          <p:cNvSpPr>
            <a:spLocks noGrp="1"/>
          </p:cNvSpPr>
          <p:nvPr>
            <p:ph sz="half" idx="1"/>
          </p:nvPr>
        </p:nvSpPr>
        <p:spPr>
          <a:xfrm>
            <a:off x="1247442" y="819150"/>
            <a:ext cx="7432533" cy="6038850"/>
          </a:xfrm>
          <a:ln>
            <a:solidFill>
              <a:schemeClr val="tx1"/>
            </a:solidFill>
          </a:ln>
        </p:spPr>
        <p:txBody>
          <a:bodyPr/>
          <a:lstStyle/>
          <a:p>
            <a:pPr>
              <a:buFont typeface="Arial" charset="0"/>
              <a:buNone/>
            </a:pPr>
            <a:endParaRPr lang="fr-FR" sz="800" b="1" dirty="0" smtClean="0">
              <a:latin typeface="Arial" charset="0"/>
              <a:ea typeface="ＭＳ Ｐゴシック" pitchFamily="34" charset="-128"/>
              <a:cs typeface="Arial" charset="0"/>
            </a:endParaRPr>
          </a:p>
          <a:p>
            <a:pPr>
              <a:buNone/>
            </a:pPr>
            <a:endParaRPr lang="en-US" sz="1800" dirty="0" smtClean="0">
              <a:latin typeface="Arial" charset="0"/>
              <a:ea typeface="ＭＳ Ｐゴシック" pitchFamily="34" charset="-128"/>
              <a:cs typeface="Arial" charset="0"/>
            </a:endParaRPr>
          </a:p>
          <a:p>
            <a:pPr>
              <a:buNone/>
            </a:pPr>
            <a:endParaRPr lang="en-US" sz="1800" dirty="0" smtClean="0">
              <a:latin typeface="Arial" charset="0"/>
              <a:ea typeface="ＭＳ Ｐゴシック" pitchFamily="34" charset="-128"/>
              <a:cs typeface="Arial" charset="0"/>
            </a:endParaRPr>
          </a:p>
          <a:p>
            <a:pPr>
              <a:buNone/>
            </a:pPr>
            <a:endParaRPr lang="en-US" sz="1800" dirty="0" smtClean="0">
              <a:latin typeface="Arial" charset="0"/>
              <a:ea typeface="ＭＳ Ｐゴシック" pitchFamily="34" charset="-128"/>
              <a:cs typeface="Arial" charset="0"/>
            </a:endParaRPr>
          </a:p>
          <a:p>
            <a:pPr>
              <a:buNone/>
            </a:pPr>
            <a:endParaRPr lang="en-US" sz="1800" dirty="0" smtClean="0">
              <a:latin typeface="Arial" charset="0"/>
              <a:ea typeface="ＭＳ Ｐゴシック" pitchFamily="34" charset="-128"/>
              <a:cs typeface="Arial" charset="0"/>
            </a:endParaRPr>
          </a:p>
          <a:p>
            <a:pPr>
              <a:buNone/>
            </a:pPr>
            <a:endParaRPr lang="en-US" sz="1800" dirty="0" smtClean="0">
              <a:latin typeface="Arial" charset="0"/>
              <a:ea typeface="ＭＳ Ｐゴシック" pitchFamily="34" charset="-128"/>
              <a:cs typeface="Arial" charset="0"/>
            </a:endParaRPr>
          </a:p>
          <a:p>
            <a:pPr>
              <a:buNone/>
            </a:pPr>
            <a:endParaRPr lang="en-US" sz="1800" dirty="0" smtClean="0">
              <a:latin typeface="Arial" charset="0"/>
              <a:ea typeface="ＭＳ Ｐゴシック" pitchFamily="34" charset="-128"/>
              <a:cs typeface="Arial" charset="0"/>
            </a:endParaRPr>
          </a:p>
          <a:p>
            <a:pPr algn="ctr">
              <a:buNone/>
            </a:pPr>
            <a:r>
              <a:rPr lang="en-US" sz="2400" dirty="0" smtClean="0">
                <a:latin typeface="Arial" charset="0"/>
                <a:ea typeface="ＭＳ Ｐゴシック" pitchFamily="34" charset="-128"/>
                <a:cs typeface="Arial" charset="0"/>
              </a:rPr>
              <a:t>MERCI</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u contenu 2"/>
          <p:cNvSpPr txBox="1">
            <a:spLocks/>
          </p:cNvSpPr>
          <p:nvPr/>
        </p:nvSpPr>
        <p:spPr bwMode="auto">
          <a:xfrm>
            <a:off x="6350" y="3175"/>
            <a:ext cx="1139825" cy="6854825"/>
          </a:xfrm>
          <a:prstGeom prst="rect">
            <a:avLst/>
          </a:prstGeom>
          <a:solidFill>
            <a:srgbClr val="00B050"/>
          </a:solidFill>
          <a:ln w="9525">
            <a:noFill/>
            <a:miter lim="800000"/>
            <a:headEnd/>
            <a:tailEnd/>
          </a:ln>
        </p:spPr>
        <p:txBody>
          <a:bodyPr/>
          <a:lstStyle/>
          <a:p>
            <a:pPr marL="342900" indent="-342900" eaLnBrk="0" hangingPunct="0">
              <a:spcBef>
                <a:spcPct val="20000"/>
              </a:spcBef>
              <a:buFont typeface="Arial" charset="0"/>
              <a:buNone/>
            </a:pPr>
            <a:r>
              <a:rPr lang="en-CA" sz="3000">
                <a:cs typeface="Arial" charset="0"/>
              </a:rPr>
              <a:t>	</a:t>
            </a:r>
            <a:endParaRPr lang="fr-CA" sz="3000">
              <a:cs typeface="Arial" charset="0"/>
            </a:endParaRPr>
          </a:p>
        </p:txBody>
      </p:sp>
      <p:pic>
        <p:nvPicPr>
          <p:cNvPr id="5123" name="Image 1" descr="ROPPA 2"/>
          <p:cNvPicPr>
            <a:picLocks noChangeAspect="1" noChangeArrowheads="1"/>
          </p:cNvPicPr>
          <p:nvPr/>
        </p:nvPicPr>
        <p:blipFill>
          <a:blip r:embed="rId3"/>
          <a:srcRect/>
          <a:stretch>
            <a:fillRect/>
          </a:stretch>
        </p:blipFill>
        <p:spPr bwMode="auto">
          <a:xfrm>
            <a:off x="0" y="320675"/>
            <a:ext cx="1119188" cy="647700"/>
          </a:xfrm>
          <a:prstGeom prst="rect">
            <a:avLst/>
          </a:prstGeom>
          <a:noFill/>
          <a:ln w="9525">
            <a:noFill/>
            <a:miter lim="800000"/>
            <a:headEnd/>
            <a:tailEnd/>
          </a:ln>
        </p:spPr>
      </p:pic>
      <p:sp>
        <p:nvSpPr>
          <p:cNvPr id="5124" name="Espace réservé du contenu 2"/>
          <p:cNvSpPr txBox="1">
            <a:spLocks/>
          </p:cNvSpPr>
          <p:nvPr/>
        </p:nvSpPr>
        <p:spPr bwMode="auto">
          <a:xfrm>
            <a:off x="1146175" y="0"/>
            <a:ext cx="7997825" cy="723900"/>
          </a:xfrm>
          <a:prstGeom prst="rect">
            <a:avLst/>
          </a:prstGeom>
          <a:solidFill>
            <a:srgbClr val="00B050"/>
          </a:solidFill>
          <a:ln w="9525">
            <a:noFill/>
            <a:miter lim="800000"/>
            <a:headEnd/>
            <a:tailEnd/>
          </a:ln>
        </p:spPr>
        <p:txBody>
          <a:bodyPr/>
          <a:lstStyle/>
          <a:p>
            <a:pPr marL="342900" indent="-342900" algn="ctr" eaLnBrk="0" hangingPunct="0">
              <a:spcBef>
                <a:spcPct val="20000"/>
              </a:spcBef>
            </a:pPr>
            <a:r>
              <a:rPr lang="fr-FR" sz="2400" b="1" dirty="0" smtClean="0">
                <a:solidFill>
                  <a:srgbClr val="FFFF00"/>
                </a:solidFill>
                <a:cs typeface="Arial" charset="0"/>
              </a:rPr>
              <a:t>CONTEXTE</a:t>
            </a:r>
            <a:endParaRPr lang="fr-FR" sz="3000" b="1" dirty="0">
              <a:solidFill>
                <a:schemeClr val="bg1"/>
              </a:solidFill>
              <a:cs typeface="Arial" charset="0"/>
            </a:endParaRPr>
          </a:p>
        </p:txBody>
      </p:sp>
      <p:sp>
        <p:nvSpPr>
          <p:cNvPr id="5126" name="Espace réservé du contenu 13"/>
          <p:cNvSpPr>
            <a:spLocks noGrp="1"/>
          </p:cNvSpPr>
          <p:nvPr>
            <p:ph sz="half" idx="1"/>
          </p:nvPr>
        </p:nvSpPr>
        <p:spPr>
          <a:xfrm>
            <a:off x="1206499" y="819150"/>
            <a:ext cx="7432533" cy="5834063"/>
          </a:xfrm>
          <a:ln>
            <a:solidFill>
              <a:schemeClr val="tx1"/>
            </a:solidFill>
          </a:ln>
        </p:spPr>
        <p:txBody>
          <a:bodyPr/>
          <a:lstStyle/>
          <a:p>
            <a:pPr>
              <a:buFont typeface="Arial" charset="0"/>
              <a:buNone/>
            </a:pPr>
            <a:endParaRPr lang="fr-FR" sz="800" b="1" dirty="0" smtClean="0">
              <a:latin typeface="Arial" charset="0"/>
              <a:ea typeface="ＭＳ Ｐゴシック" pitchFamily="34" charset="-128"/>
              <a:cs typeface="Arial" charset="0"/>
            </a:endParaRPr>
          </a:p>
          <a:p>
            <a:pPr>
              <a:buFont typeface="Wingdings" pitchFamily="2" charset="2"/>
              <a:buChar char="q"/>
            </a:pPr>
            <a:r>
              <a:rPr lang="en-US" sz="2000" dirty="0" smtClean="0">
                <a:latin typeface="Arial" charset="0"/>
                <a:ea typeface="ＭＳ Ｐゴシック" pitchFamily="34" charset="-128"/>
                <a:cs typeface="Arial" charset="0"/>
              </a:rPr>
              <a:t>CORRELATION  FORTE ENTRE LES CRISES DE L’ETAT ET EMERGENCE DES OP (1980, 1990)</a:t>
            </a:r>
          </a:p>
          <a:p>
            <a:pPr>
              <a:buNone/>
            </a:pPr>
            <a:r>
              <a:rPr lang="en-US" sz="2000" dirty="0" smtClean="0">
                <a:latin typeface="Arial" charset="0"/>
                <a:ea typeface="ＭＳ Ｐゴシック" pitchFamily="34" charset="-128"/>
                <a:cs typeface="Arial" charset="0"/>
              </a:rPr>
              <a:t> </a:t>
            </a:r>
            <a:endParaRPr lang="fr-FR" sz="2000" dirty="0" smtClean="0">
              <a:latin typeface="Arial" charset="0"/>
              <a:ea typeface="ＭＳ Ｐゴシック" pitchFamily="34" charset="-128"/>
              <a:cs typeface="Arial" charset="0"/>
            </a:endParaRPr>
          </a:p>
          <a:p>
            <a:pPr>
              <a:buFont typeface="Wingdings" pitchFamily="2" charset="2"/>
              <a:buChar char="q"/>
            </a:pPr>
            <a:r>
              <a:rPr lang="fr-FR" sz="2000" dirty="0" smtClean="0">
                <a:latin typeface="Arial" charset="0"/>
                <a:ea typeface="ＭＳ Ｐゴシック" pitchFamily="34" charset="-128"/>
                <a:cs typeface="Arial" charset="0"/>
              </a:rPr>
              <a:t> OP SONT L’UN DES FRUITS DE LA CRISE DE L’ETAT</a:t>
            </a:r>
          </a:p>
          <a:p>
            <a:pPr>
              <a:buNone/>
            </a:pPr>
            <a:endParaRPr lang="fr-FR" sz="2000" dirty="0" smtClean="0">
              <a:latin typeface="Arial" charset="0"/>
              <a:ea typeface="ＭＳ Ｐゴシック" pitchFamily="34" charset="-128"/>
              <a:cs typeface="Arial" charset="0"/>
            </a:endParaRPr>
          </a:p>
          <a:p>
            <a:pPr>
              <a:buFont typeface="Wingdings" pitchFamily="2" charset="2"/>
              <a:buChar char="q"/>
            </a:pPr>
            <a:r>
              <a:rPr lang="fr-FR" sz="2000" dirty="0" smtClean="0">
                <a:latin typeface="Arial" charset="0"/>
                <a:ea typeface="ＭＳ Ｐゴシック" pitchFamily="34" charset="-128"/>
                <a:cs typeface="Arial" charset="0"/>
              </a:rPr>
              <a:t>OP COMME UN MOYEN POUR ETAT DE CONTRACTUALISER CERTAINS BIENS PUBLICS </a:t>
            </a:r>
          </a:p>
          <a:p>
            <a:pPr>
              <a:buNone/>
            </a:pPr>
            <a:endParaRPr lang="fr-FR" sz="2000" dirty="0" smtClean="0">
              <a:latin typeface="Arial" charset="0"/>
              <a:ea typeface="ＭＳ Ｐゴシック" pitchFamily="34" charset="-128"/>
              <a:cs typeface="Arial" charset="0"/>
            </a:endParaRPr>
          </a:p>
          <a:p>
            <a:pPr>
              <a:buFont typeface="Wingdings" pitchFamily="2" charset="2"/>
              <a:buChar char="q"/>
            </a:pPr>
            <a:r>
              <a:rPr lang="fr-FR" sz="2000" dirty="0" smtClean="0">
                <a:latin typeface="Arial" charset="0"/>
                <a:ea typeface="ＭＳ Ｐゴシック" pitchFamily="34" charset="-128"/>
                <a:cs typeface="Arial" charset="0"/>
              </a:rPr>
              <a:t>CONTEXTE NOUVEAU DE PARTENARIAT OP-ETAT, OPR-CER</a:t>
            </a:r>
          </a:p>
          <a:p>
            <a:pPr>
              <a:buFont typeface="Wingdings" pitchFamily="2" charset="2"/>
              <a:buChar char="q"/>
            </a:pPr>
            <a:r>
              <a:rPr lang="fr-FR" sz="2000" dirty="0" smtClean="0">
                <a:latin typeface="Arial" charset="0"/>
                <a:ea typeface="ＭＳ Ｐゴシック" pitchFamily="34" charset="-128"/>
                <a:cs typeface="Arial" charset="0"/>
              </a:rPr>
              <a:t>ECOWAP EN 2005 PUIS LES PNIA  ET OFFENSIVE MIS EN PLACE  DANS CE NOUVEAU CONTEXTE</a:t>
            </a:r>
          </a:p>
          <a:p>
            <a:pPr>
              <a:buNone/>
            </a:pPr>
            <a:endParaRPr lang="fr-FR" sz="2000" dirty="0" smtClean="0">
              <a:latin typeface="Arial" charset="0"/>
              <a:ea typeface="ＭＳ Ｐゴシック" pitchFamily="34" charset="-128"/>
              <a:cs typeface="Arial" charset="0"/>
            </a:endParaRPr>
          </a:p>
          <a:p>
            <a:pPr>
              <a:buFont typeface="Wingdings" pitchFamily="2" charset="2"/>
              <a:buChar char="q"/>
            </a:pPr>
            <a:r>
              <a:rPr lang="fr-FR" sz="2000" dirty="0" smtClean="0">
                <a:latin typeface="Arial" charset="0"/>
                <a:ea typeface="ＭＳ Ｐゴシック" pitchFamily="34" charset="-128"/>
                <a:cs typeface="Arial" charset="0"/>
              </a:rPr>
              <a:t>QUELLES OPPPORTUNITES (</a:t>
            </a:r>
            <a:r>
              <a:rPr lang="fr-FR" sz="2000" dirty="0" smtClean="0">
                <a:solidFill>
                  <a:srgbClr val="FF0000"/>
                </a:solidFill>
                <a:latin typeface="Arial" charset="0"/>
                <a:ea typeface="ＭＳ Ｐゴシック" pitchFamily="34" charset="-128"/>
                <a:cs typeface="Arial" charset="0"/>
              </a:rPr>
              <a:t>contributions</a:t>
            </a:r>
            <a:r>
              <a:rPr lang="fr-FR" sz="2000" dirty="0" smtClean="0">
                <a:latin typeface="Arial" charset="0"/>
                <a:ea typeface="ＭＳ Ｐゴシック" pitchFamily="34" charset="-128"/>
                <a:cs typeface="Arial" charset="0"/>
              </a:rPr>
              <a:t>)  LE ROPPA PEUT APPORTER DANS CE CONTEXTE  AUX PNIA ET  A L’OFFENSIVE RIZ?</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u contenu 2"/>
          <p:cNvSpPr txBox="1">
            <a:spLocks/>
          </p:cNvSpPr>
          <p:nvPr/>
        </p:nvSpPr>
        <p:spPr bwMode="auto">
          <a:xfrm>
            <a:off x="6350" y="3175"/>
            <a:ext cx="1139825" cy="6854825"/>
          </a:xfrm>
          <a:prstGeom prst="rect">
            <a:avLst/>
          </a:prstGeom>
          <a:solidFill>
            <a:srgbClr val="00B050"/>
          </a:solidFill>
          <a:ln w="9525">
            <a:noFill/>
            <a:miter lim="800000"/>
            <a:headEnd/>
            <a:tailEnd/>
          </a:ln>
        </p:spPr>
        <p:txBody>
          <a:bodyPr/>
          <a:lstStyle/>
          <a:p>
            <a:pPr marL="342900" indent="-342900" eaLnBrk="0" hangingPunct="0">
              <a:spcBef>
                <a:spcPct val="20000"/>
              </a:spcBef>
              <a:buFont typeface="Arial" charset="0"/>
              <a:buNone/>
            </a:pPr>
            <a:r>
              <a:rPr lang="en-CA" sz="3000">
                <a:cs typeface="Arial" charset="0"/>
              </a:rPr>
              <a:t>	</a:t>
            </a:r>
            <a:endParaRPr lang="fr-CA" sz="3000">
              <a:cs typeface="Arial" charset="0"/>
            </a:endParaRPr>
          </a:p>
        </p:txBody>
      </p:sp>
      <p:pic>
        <p:nvPicPr>
          <p:cNvPr id="5123" name="Image 1" descr="ROPPA 2"/>
          <p:cNvPicPr>
            <a:picLocks noChangeAspect="1" noChangeArrowheads="1"/>
          </p:cNvPicPr>
          <p:nvPr/>
        </p:nvPicPr>
        <p:blipFill>
          <a:blip r:embed="rId3"/>
          <a:srcRect/>
          <a:stretch>
            <a:fillRect/>
          </a:stretch>
        </p:blipFill>
        <p:spPr bwMode="auto">
          <a:xfrm>
            <a:off x="0" y="320675"/>
            <a:ext cx="1119188" cy="647700"/>
          </a:xfrm>
          <a:prstGeom prst="rect">
            <a:avLst/>
          </a:prstGeom>
          <a:noFill/>
          <a:ln w="9525">
            <a:noFill/>
            <a:miter lim="800000"/>
            <a:headEnd/>
            <a:tailEnd/>
          </a:ln>
        </p:spPr>
      </p:pic>
      <p:sp>
        <p:nvSpPr>
          <p:cNvPr id="5124" name="Espace réservé du contenu 2"/>
          <p:cNvSpPr txBox="1">
            <a:spLocks/>
          </p:cNvSpPr>
          <p:nvPr/>
        </p:nvSpPr>
        <p:spPr bwMode="auto">
          <a:xfrm>
            <a:off x="1146175" y="0"/>
            <a:ext cx="7997825" cy="723900"/>
          </a:xfrm>
          <a:prstGeom prst="rect">
            <a:avLst/>
          </a:prstGeom>
          <a:solidFill>
            <a:srgbClr val="00B050"/>
          </a:solidFill>
          <a:ln w="9525">
            <a:noFill/>
            <a:miter lim="800000"/>
            <a:headEnd/>
            <a:tailEnd/>
          </a:ln>
        </p:spPr>
        <p:txBody>
          <a:bodyPr/>
          <a:lstStyle/>
          <a:p>
            <a:pPr marL="342900" indent="-342900" algn="ctr" eaLnBrk="0" hangingPunct="0">
              <a:spcBef>
                <a:spcPct val="20000"/>
              </a:spcBef>
            </a:pPr>
            <a:r>
              <a:rPr lang="fr-FR" sz="2400" b="1" dirty="0" smtClean="0">
                <a:solidFill>
                  <a:srgbClr val="FFFF00"/>
                </a:solidFill>
                <a:cs typeface="Arial" charset="0"/>
              </a:rPr>
              <a:t>COMPRENDRE LE ROPPA</a:t>
            </a:r>
            <a:endParaRPr lang="fr-FR" sz="3000" b="1" dirty="0">
              <a:solidFill>
                <a:schemeClr val="bg1"/>
              </a:solidFill>
              <a:cs typeface="Arial" charset="0"/>
            </a:endParaRPr>
          </a:p>
        </p:txBody>
      </p:sp>
      <p:sp>
        <p:nvSpPr>
          <p:cNvPr id="5126" name="Espace réservé du contenu 13"/>
          <p:cNvSpPr>
            <a:spLocks noGrp="1"/>
          </p:cNvSpPr>
          <p:nvPr>
            <p:ph sz="half" idx="1"/>
          </p:nvPr>
        </p:nvSpPr>
        <p:spPr>
          <a:xfrm>
            <a:off x="1206499" y="819150"/>
            <a:ext cx="7432533" cy="5834063"/>
          </a:xfrm>
          <a:ln>
            <a:solidFill>
              <a:schemeClr val="tx1"/>
            </a:solidFill>
          </a:ln>
        </p:spPr>
        <p:txBody>
          <a:bodyPr/>
          <a:lstStyle/>
          <a:p>
            <a:pPr>
              <a:buFont typeface="Arial" charset="0"/>
              <a:buNone/>
            </a:pPr>
            <a:endParaRPr lang="fr-FR" sz="800" b="1" dirty="0" smtClean="0">
              <a:latin typeface="Arial" charset="0"/>
              <a:ea typeface="ＭＳ Ｐゴシック" pitchFamily="34" charset="-128"/>
              <a:cs typeface="Arial" charset="0"/>
            </a:endParaRPr>
          </a:p>
          <a:p>
            <a:pPr>
              <a:buFont typeface="Wingdings" pitchFamily="2" charset="2"/>
              <a:buChar char="q"/>
            </a:pPr>
            <a:r>
              <a:rPr lang="en-US" sz="2000" dirty="0" smtClean="0">
                <a:solidFill>
                  <a:srgbClr val="FF0000"/>
                </a:solidFill>
                <a:latin typeface="Arial" charset="0"/>
                <a:ea typeface="ＭＳ Ｐゴシック" pitchFamily="34" charset="-128"/>
                <a:cs typeface="Arial" charset="0"/>
              </a:rPr>
              <a:t>ORGANISATION DE  REFERENCE  </a:t>
            </a:r>
            <a:r>
              <a:rPr lang="en-US" sz="2000" dirty="0" smtClean="0">
                <a:latin typeface="Arial" charset="0"/>
                <a:ea typeface="ＭＳ Ｐゴシック" pitchFamily="34" charset="-128"/>
                <a:cs typeface="Arial" charset="0"/>
              </a:rPr>
              <a:t>POUR L’A</a:t>
            </a:r>
            <a:r>
              <a:rPr lang="en-US" sz="2000" dirty="0" smtClean="0">
                <a:solidFill>
                  <a:srgbClr val="FF0000"/>
                </a:solidFill>
                <a:latin typeface="Arial" charset="0"/>
                <a:ea typeface="ＭＳ Ｐゴシック" pitchFamily="34" charset="-128"/>
                <a:cs typeface="Arial" charset="0"/>
              </a:rPr>
              <a:t>CCOMPAGNEMENT</a:t>
            </a:r>
            <a:r>
              <a:rPr lang="en-US" sz="2000" dirty="0" smtClean="0">
                <a:latin typeface="Arial" charset="0"/>
                <a:ea typeface="ＭＳ Ｐゴシック" pitchFamily="34" charset="-128"/>
                <a:cs typeface="Arial" charset="0"/>
              </a:rPr>
              <a:t> ET </a:t>
            </a:r>
            <a:r>
              <a:rPr lang="en-US" sz="2000" dirty="0" smtClean="0">
                <a:solidFill>
                  <a:srgbClr val="FF0000"/>
                </a:solidFill>
                <a:latin typeface="Arial" charset="0"/>
                <a:ea typeface="ＭＳ Ｐゴシック" pitchFamily="34" charset="-128"/>
                <a:cs typeface="Arial" charset="0"/>
              </a:rPr>
              <a:t>LA VIABILITE DE L’EXPLOITATION FAMILLIALE</a:t>
            </a:r>
            <a:r>
              <a:rPr lang="en-US" sz="2000" dirty="0" smtClean="0">
                <a:latin typeface="Arial" charset="0"/>
                <a:ea typeface="ＭＳ Ｐゴシック" pitchFamily="34" charset="-128"/>
                <a:cs typeface="Arial" charset="0"/>
              </a:rPr>
              <a:t> A TRAVERS:</a:t>
            </a:r>
          </a:p>
          <a:p>
            <a:pPr>
              <a:buNone/>
            </a:pPr>
            <a:endParaRPr lang="en-US" sz="2000" dirty="0" smtClean="0">
              <a:latin typeface="Arial" charset="0"/>
              <a:ea typeface="ＭＳ Ｐゴシック" pitchFamily="34" charset="-128"/>
              <a:cs typeface="Arial" charset="0"/>
            </a:endParaRPr>
          </a:p>
          <a:p>
            <a:pPr>
              <a:buFont typeface="Wingdings" pitchFamily="2" charset="2"/>
              <a:buChar char="ü"/>
            </a:pPr>
            <a:r>
              <a:rPr lang="en-US" sz="1800" dirty="0" smtClean="0">
                <a:latin typeface="Arial" charset="0"/>
                <a:ea typeface="ＭＳ Ｐゴシック" pitchFamily="34" charset="-128"/>
                <a:cs typeface="Arial" charset="0"/>
              </a:rPr>
              <a:t>UN CADRE ORGANISATIONNEL STABILISE</a:t>
            </a:r>
          </a:p>
          <a:p>
            <a:pPr>
              <a:buNone/>
            </a:pPr>
            <a:r>
              <a:rPr lang="en-US" sz="1800" dirty="0" smtClean="0">
                <a:latin typeface="Arial" charset="0"/>
                <a:ea typeface="ＭＳ Ｐゴシック" pitchFamily="34" charset="-128"/>
                <a:cs typeface="Arial" charset="0"/>
              </a:rPr>
              <a:t> </a:t>
            </a:r>
            <a:endParaRPr lang="fr-FR" sz="1800" dirty="0" smtClean="0">
              <a:latin typeface="Arial" charset="0"/>
              <a:ea typeface="ＭＳ Ｐゴシック" pitchFamily="34" charset="-128"/>
              <a:cs typeface="Arial" charset="0"/>
            </a:endParaRPr>
          </a:p>
          <a:p>
            <a:pPr>
              <a:buFont typeface="Wingdings" pitchFamily="2" charset="2"/>
              <a:buChar char="ü"/>
            </a:pPr>
            <a:r>
              <a:rPr lang="fr-FR" sz="1800" dirty="0" smtClean="0">
                <a:latin typeface="Arial" charset="0"/>
                <a:ea typeface="ＭＳ Ｐゴシック" pitchFamily="34" charset="-128"/>
                <a:cs typeface="Arial" charset="0"/>
              </a:rPr>
              <a:t> </a:t>
            </a:r>
            <a:r>
              <a:rPr lang="fr-FR" sz="1800" cap="all" dirty="0" smtClean="0">
                <a:latin typeface="Arial" charset="0"/>
                <a:ea typeface="ＭＳ Ｐゴシック" pitchFamily="34" charset="-128"/>
                <a:cs typeface="Arial" charset="0"/>
              </a:rPr>
              <a:t>de meilleures capacités d’influence des politiques </a:t>
            </a:r>
          </a:p>
          <a:p>
            <a:pPr>
              <a:buFont typeface="Wingdings" pitchFamily="2" charset="2"/>
              <a:buChar char="ü"/>
            </a:pPr>
            <a:endParaRPr lang="fr-FR" sz="1800" cap="all" dirty="0" smtClean="0">
              <a:latin typeface="Arial" charset="0"/>
              <a:ea typeface="ＭＳ Ｐゴシック" pitchFamily="34" charset="-128"/>
              <a:cs typeface="Arial" charset="0"/>
            </a:endParaRPr>
          </a:p>
          <a:p>
            <a:pPr>
              <a:buFont typeface="Wingdings" pitchFamily="2" charset="2"/>
              <a:buChar char="ü"/>
            </a:pPr>
            <a:r>
              <a:rPr lang="fr-FR" sz="1800" cap="all" dirty="0" smtClean="0">
                <a:latin typeface="Arial" charset="0"/>
                <a:ea typeface="ＭＳ Ｐゴシック" pitchFamily="34" charset="-128"/>
                <a:cs typeface="Arial" charset="0"/>
              </a:rPr>
              <a:t>un profil économique confirmé </a:t>
            </a:r>
          </a:p>
          <a:p>
            <a:pPr>
              <a:buFont typeface="Wingdings" pitchFamily="2" charset="2"/>
              <a:buChar char="ü"/>
            </a:pPr>
            <a:endParaRPr lang="fr-FR" sz="1800" cap="all" dirty="0" smtClean="0">
              <a:latin typeface="Arial" charset="0"/>
              <a:ea typeface="ＭＳ Ｐゴシック" pitchFamily="34" charset="-128"/>
              <a:cs typeface="Arial" charset="0"/>
            </a:endParaRPr>
          </a:p>
          <a:p>
            <a:pPr>
              <a:buFont typeface="Wingdings" pitchFamily="2" charset="2"/>
              <a:buChar char="ü"/>
            </a:pPr>
            <a:r>
              <a:rPr lang="fr-FR" sz="1800" cap="all" dirty="0" smtClean="0">
                <a:latin typeface="Arial" charset="0"/>
                <a:ea typeface="ＭＳ Ｐゴシック" pitchFamily="34" charset="-128"/>
                <a:cs typeface="Arial" charset="0"/>
              </a:rPr>
              <a:t>une amélioration constante du rôle et de la place des jeunes et des femmes</a:t>
            </a:r>
          </a:p>
          <a:p>
            <a:pPr>
              <a:buNone/>
            </a:pPr>
            <a:endParaRPr lang="fr-FR" sz="1800" dirty="0" smtClean="0">
              <a:latin typeface="Arial" charset="0"/>
              <a:ea typeface="ＭＳ Ｐゴシック" pitchFamily="34" charset="-128"/>
              <a:cs typeface="Arial"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u contenu 2"/>
          <p:cNvSpPr txBox="1">
            <a:spLocks/>
          </p:cNvSpPr>
          <p:nvPr/>
        </p:nvSpPr>
        <p:spPr bwMode="auto">
          <a:xfrm>
            <a:off x="6350" y="3175"/>
            <a:ext cx="1139825" cy="6854825"/>
          </a:xfrm>
          <a:prstGeom prst="rect">
            <a:avLst/>
          </a:prstGeom>
          <a:solidFill>
            <a:srgbClr val="00B050"/>
          </a:solidFill>
          <a:ln w="9525">
            <a:noFill/>
            <a:miter lim="800000"/>
            <a:headEnd/>
            <a:tailEnd/>
          </a:ln>
        </p:spPr>
        <p:txBody>
          <a:bodyPr/>
          <a:lstStyle/>
          <a:p>
            <a:pPr marL="342900" indent="-342900" eaLnBrk="0" hangingPunct="0">
              <a:spcBef>
                <a:spcPct val="20000"/>
              </a:spcBef>
              <a:buFont typeface="Arial" charset="0"/>
              <a:buNone/>
            </a:pPr>
            <a:r>
              <a:rPr lang="en-CA" sz="3000">
                <a:cs typeface="Arial" charset="0"/>
              </a:rPr>
              <a:t>	</a:t>
            </a:r>
            <a:endParaRPr lang="fr-CA" sz="3000">
              <a:cs typeface="Arial" charset="0"/>
            </a:endParaRPr>
          </a:p>
        </p:txBody>
      </p:sp>
      <p:pic>
        <p:nvPicPr>
          <p:cNvPr id="5123" name="Image 1" descr="ROPPA 2"/>
          <p:cNvPicPr>
            <a:picLocks noChangeAspect="1" noChangeArrowheads="1"/>
          </p:cNvPicPr>
          <p:nvPr/>
        </p:nvPicPr>
        <p:blipFill>
          <a:blip r:embed="rId3"/>
          <a:srcRect/>
          <a:stretch>
            <a:fillRect/>
          </a:stretch>
        </p:blipFill>
        <p:spPr bwMode="auto">
          <a:xfrm>
            <a:off x="0" y="320675"/>
            <a:ext cx="1119188" cy="647700"/>
          </a:xfrm>
          <a:prstGeom prst="rect">
            <a:avLst/>
          </a:prstGeom>
          <a:noFill/>
          <a:ln w="9525">
            <a:noFill/>
            <a:miter lim="800000"/>
            <a:headEnd/>
            <a:tailEnd/>
          </a:ln>
        </p:spPr>
      </p:pic>
      <p:sp>
        <p:nvSpPr>
          <p:cNvPr id="5124" name="Espace réservé du contenu 2"/>
          <p:cNvSpPr txBox="1">
            <a:spLocks/>
          </p:cNvSpPr>
          <p:nvPr/>
        </p:nvSpPr>
        <p:spPr bwMode="auto">
          <a:xfrm>
            <a:off x="1146175" y="0"/>
            <a:ext cx="7997825" cy="723900"/>
          </a:xfrm>
          <a:prstGeom prst="rect">
            <a:avLst/>
          </a:prstGeom>
          <a:solidFill>
            <a:srgbClr val="00B050"/>
          </a:solidFill>
          <a:ln w="9525">
            <a:noFill/>
            <a:miter lim="800000"/>
            <a:headEnd/>
            <a:tailEnd/>
          </a:ln>
        </p:spPr>
        <p:txBody>
          <a:bodyPr/>
          <a:lstStyle/>
          <a:p>
            <a:pPr marL="342900" indent="-342900" algn="ctr" eaLnBrk="0" hangingPunct="0">
              <a:spcBef>
                <a:spcPct val="20000"/>
              </a:spcBef>
            </a:pPr>
            <a:r>
              <a:rPr lang="fr-FR" sz="2400" b="1" dirty="0" smtClean="0">
                <a:solidFill>
                  <a:srgbClr val="FFFF00"/>
                </a:solidFill>
                <a:cs typeface="Arial" charset="0"/>
              </a:rPr>
              <a:t>VUE GLOBALE DE L’APPORT DES OPR  DANS LE SECTEUR AGRICOLE</a:t>
            </a:r>
            <a:endParaRPr lang="fr-FR" sz="3000" b="1" dirty="0">
              <a:solidFill>
                <a:schemeClr val="bg1"/>
              </a:solidFill>
              <a:cs typeface="Arial" charset="0"/>
            </a:endParaRPr>
          </a:p>
        </p:txBody>
      </p:sp>
      <p:sp>
        <p:nvSpPr>
          <p:cNvPr id="5126" name="Espace réservé du contenu 13"/>
          <p:cNvSpPr>
            <a:spLocks noGrp="1"/>
          </p:cNvSpPr>
          <p:nvPr>
            <p:ph sz="half" idx="1"/>
          </p:nvPr>
        </p:nvSpPr>
        <p:spPr>
          <a:xfrm>
            <a:off x="1247442" y="819150"/>
            <a:ext cx="7432533" cy="6038850"/>
          </a:xfrm>
          <a:ln>
            <a:solidFill>
              <a:schemeClr val="tx1"/>
            </a:solidFill>
          </a:ln>
        </p:spPr>
        <p:txBody>
          <a:bodyPr/>
          <a:lstStyle/>
          <a:p>
            <a:pPr>
              <a:buFont typeface="Arial" charset="0"/>
              <a:buNone/>
            </a:pPr>
            <a:endParaRPr lang="fr-FR" sz="800" b="1" dirty="0" smtClean="0">
              <a:latin typeface="Arial" charset="0"/>
              <a:ea typeface="ＭＳ Ｐゴシック" pitchFamily="34" charset="-128"/>
              <a:cs typeface="Arial" charset="0"/>
            </a:endParaRPr>
          </a:p>
          <a:p>
            <a:pPr>
              <a:buNone/>
            </a:pPr>
            <a:endParaRPr lang="en-US" sz="1800" dirty="0" smtClean="0">
              <a:latin typeface="Arial" charset="0"/>
              <a:ea typeface="ＭＳ Ｐゴシック" pitchFamily="34" charset="-128"/>
              <a:cs typeface="Arial" charset="0"/>
            </a:endParaRPr>
          </a:p>
          <a:p>
            <a:pPr>
              <a:buFont typeface="Wingdings" pitchFamily="2" charset="2"/>
              <a:buChar char="q"/>
            </a:pPr>
            <a:r>
              <a:rPr lang="en-US" sz="1800" dirty="0" smtClean="0">
                <a:latin typeface="Arial" charset="0"/>
                <a:ea typeface="ＭＳ Ｐゴシック" pitchFamily="34" charset="-128"/>
                <a:cs typeface="Arial" charset="0"/>
              </a:rPr>
              <a:t>ACCOMPAGNER LES ETATS ET LES CER DANS LE DIALOGUE AVEC LES PARTENAIRES</a:t>
            </a:r>
          </a:p>
          <a:p>
            <a:pPr>
              <a:buNone/>
            </a:pPr>
            <a:endParaRPr lang="en-US" sz="1800" dirty="0" smtClean="0">
              <a:latin typeface="Arial" charset="0"/>
              <a:ea typeface="ＭＳ Ｐゴシック" pitchFamily="34" charset="-128"/>
              <a:cs typeface="Arial" charset="0"/>
            </a:endParaRPr>
          </a:p>
          <a:p>
            <a:pPr>
              <a:buFont typeface="Wingdings" pitchFamily="2" charset="2"/>
              <a:buChar char="q"/>
            </a:pPr>
            <a:r>
              <a:rPr lang="en-US" sz="1800" dirty="0" smtClean="0">
                <a:latin typeface="Arial" charset="0"/>
                <a:ea typeface="ＭＳ Ｐゴシック" pitchFamily="34" charset="-128"/>
                <a:cs typeface="Arial" charset="0"/>
              </a:rPr>
              <a:t>AMELIORER L’ENVIRONNEMENT DES AFFAIRES DANS LE SECTEUR AGRICOLE </a:t>
            </a:r>
          </a:p>
          <a:p>
            <a:pPr>
              <a:buNone/>
            </a:pPr>
            <a:endParaRPr lang="en-US" sz="1800" dirty="0" smtClean="0">
              <a:latin typeface="Arial" charset="0"/>
              <a:ea typeface="ＭＳ Ｐゴシック" pitchFamily="34" charset="-128"/>
              <a:cs typeface="Arial" charset="0"/>
            </a:endParaRPr>
          </a:p>
          <a:p>
            <a:pPr>
              <a:buFont typeface="Wingdings" pitchFamily="2" charset="2"/>
              <a:buChar char="q"/>
            </a:pPr>
            <a:r>
              <a:rPr lang="en-US" sz="1800" dirty="0" smtClean="0">
                <a:latin typeface="Arial" charset="0"/>
                <a:ea typeface="ＭＳ Ｐゴシック" pitchFamily="34" charset="-128"/>
                <a:cs typeface="Arial" charset="0"/>
              </a:rPr>
              <a:t>CONTRIBUER A ECLAIRER LA PRISE DE DECISIONS DANS LE SECTEUR AGRICOLE</a:t>
            </a:r>
          </a:p>
          <a:p>
            <a:pPr>
              <a:buNone/>
            </a:pPr>
            <a:endParaRPr lang="en-US" sz="1800" dirty="0" smtClean="0">
              <a:latin typeface="Arial" charset="0"/>
              <a:ea typeface="ＭＳ Ｐゴシック" pitchFamily="34" charset="-128"/>
              <a:cs typeface="Arial" charset="0"/>
            </a:endParaRPr>
          </a:p>
          <a:p>
            <a:pPr>
              <a:buFont typeface="Wingdings" pitchFamily="2" charset="2"/>
              <a:buChar char="q"/>
            </a:pPr>
            <a:r>
              <a:rPr lang="en-US" sz="1800" dirty="0" smtClean="0">
                <a:latin typeface="Arial" charset="0"/>
                <a:ea typeface="ＭＳ Ｐゴシック" pitchFamily="34" charset="-128"/>
                <a:cs typeface="Arial" charset="0"/>
              </a:rPr>
              <a:t>CONTRIBUER A PRODUIRE DES BIENS PUBLICS POUR ACCROITRE L’EFFICACITE DE L’ETAT (SENSIBILISATION, CONSEIL AGRICOLE, COMMERCIALISATION, FINANCEMENT)</a:t>
            </a:r>
          </a:p>
          <a:p>
            <a:pPr>
              <a:buNone/>
            </a:pPr>
            <a:endParaRPr lang="en-US" sz="1800" dirty="0" smtClean="0">
              <a:latin typeface="Arial" charset="0"/>
              <a:ea typeface="ＭＳ Ｐゴシック" pitchFamily="34" charset="-128"/>
              <a:cs typeface="Arial" charset="0"/>
            </a:endParaRPr>
          </a:p>
          <a:p>
            <a:pPr>
              <a:buFont typeface="Wingdings" pitchFamily="2" charset="2"/>
              <a:buChar char="q"/>
            </a:pPr>
            <a:r>
              <a:rPr lang="en-US" sz="1800" dirty="0" smtClean="0">
                <a:latin typeface="Arial" charset="0"/>
                <a:ea typeface="ＭＳ Ｐゴシック" pitchFamily="34" charset="-128"/>
                <a:cs typeface="Arial" charset="0"/>
              </a:rPr>
              <a:t> DEFENDRE LES CADRES CONSENSUELS COMME LES POLITIQUES REGIONALES ET NATIONALES</a:t>
            </a:r>
          </a:p>
          <a:p>
            <a:pPr>
              <a:buNone/>
            </a:pPr>
            <a:endParaRPr lang="en-US" sz="1800" dirty="0" smtClean="0">
              <a:latin typeface="Arial" charset="0"/>
              <a:ea typeface="ＭＳ Ｐゴシック" pitchFamily="34" charset="-128"/>
              <a:cs typeface="Arial" charset="0"/>
            </a:endParaRPr>
          </a:p>
          <a:p>
            <a:pPr>
              <a:buFont typeface="Wingdings" pitchFamily="2" charset="2"/>
              <a:buChar char="q"/>
            </a:pPr>
            <a:r>
              <a:rPr lang="en-US" sz="1800" dirty="0" smtClean="0">
                <a:latin typeface="Arial" charset="0"/>
                <a:ea typeface="ＭＳ Ｐゴシック" pitchFamily="34" charset="-128"/>
                <a:cs typeface="Arial" charset="0"/>
              </a:rPr>
              <a:t>SUSCITER LES POLITIQUES, PROGRAMMES ET AMELIORER L’EFFICACITE DES POLITIQUES</a:t>
            </a:r>
          </a:p>
          <a:p>
            <a:pPr>
              <a:buFont typeface="Wingdings" pitchFamily="2" charset="2"/>
              <a:buChar char="q"/>
            </a:pPr>
            <a:endParaRPr lang="fr-FR" sz="1800" dirty="0" smtClean="0">
              <a:latin typeface="Arial" charset="0"/>
              <a:ea typeface="ＭＳ Ｐゴシック" pitchFamily="34" charset="-128"/>
              <a:cs typeface="Arial" charset="0"/>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u contenu 2"/>
          <p:cNvSpPr txBox="1">
            <a:spLocks/>
          </p:cNvSpPr>
          <p:nvPr/>
        </p:nvSpPr>
        <p:spPr bwMode="auto">
          <a:xfrm>
            <a:off x="6350" y="3175"/>
            <a:ext cx="1139825" cy="6854825"/>
          </a:xfrm>
          <a:prstGeom prst="rect">
            <a:avLst/>
          </a:prstGeom>
          <a:solidFill>
            <a:srgbClr val="00B050"/>
          </a:solidFill>
          <a:ln w="9525">
            <a:noFill/>
            <a:miter lim="800000"/>
            <a:headEnd/>
            <a:tailEnd/>
          </a:ln>
        </p:spPr>
        <p:txBody>
          <a:bodyPr/>
          <a:lstStyle/>
          <a:p>
            <a:pPr marL="342900" indent="-342900" eaLnBrk="0" hangingPunct="0">
              <a:spcBef>
                <a:spcPct val="20000"/>
              </a:spcBef>
              <a:buFont typeface="Arial" charset="0"/>
              <a:buNone/>
            </a:pPr>
            <a:r>
              <a:rPr lang="en-CA" sz="3000">
                <a:cs typeface="Arial" charset="0"/>
              </a:rPr>
              <a:t>	</a:t>
            </a:r>
            <a:endParaRPr lang="fr-CA" sz="3000">
              <a:cs typeface="Arial" charset="0"/>
            </a:endParaRPr>
          </a:p>
        </p:txBody>
      </p:sp>
      <p:pic>
        <p:nvPicPr>
          <p:cNvPr id="5123" name="Image 1" descr="ROPPA 2"/>
          <p:cNvPicPr>
            <a:picLocks noChangeAspect="1" noChangeArrowheads="1"/>
          </p:cNvPicPr>
          <p:nvPr/>
        </p:nvPicPr>
        <p:blipFill>
          <a:blip r:embed="rId3"/>
          <a:srcRect/>
          <a:stretch>
            <a:fillRect/>
          </a:stretch>
        </p:blipFill>
        <p:spPr bwMode="auto">
          <a:xfrm>
            <a:off x="0" y="320675"/>
            <a:ext cx="1119188" cy="647700"/>
          </a:xfrm>
          <a:prstGeom prst="rect">
            <a:avLst/>
          </a:prstGeom>
          <a:noFill/>
          <a:ln w="9525">
            <a:noFill/>
            <a:miter lim="800000"/>
            <a:headEnd/>
            <a:tailEnd/>
          </a:ln>
        </p:spPr>
      </p:pic>
      <p:sp>
        <p:nvSpPr>
          <p:cNvPr id="5124" name="Espace réservé du contenu 2"/>
          <p:cNvSpPr txBox="1">
            <a:spLocks/>
          </p:cNvSpPr>
          <p:nvPr/>
        </p:nvSpPr>
        <p:spPr bwMode="auto">
          <a:xfrm>
            <a:off x="1146175" y="-2"/>
            <a:ext cx="7997825" cy="1050879"/>
          </a:xfrm>
          <a:prstGeom prst="rect">
            <a:avLst/>
          </a:prstGeom>
          <a:solidFill>
            <a:srgbClr val="00B050"/>
          </a:solidFill>
          <a:ln w="9525">
            <a:noFill/>
            <a:miter lim="800000"/>
            <a:headEnd/>
            <a:tailEnd/>
          </a:ln>
        </p:spPr>
        <p:txBody>
          <a:bodyPr/>
          <a:lstStyle/>
          <a:p>
            <a:pPr marL="342900" indent="-342900" algn="ctr" eaLnBrk="0" hangingPunct="0">
              <a:spcBef>
                <a:spcPct val="20000"/>
              </a:spcBef>
            </a:pPr>
            <a:r>
              <a:rPr lang="en-US" sz="2800" b="1" dirty="0" smtClean="0">
                <a:solidFill>
                  <a:schemeClr val="bg1"/>
                </a:solidFill>
                <a:cs typeface="Arial" charset="0"/>
              </a:rPr>
              <a:t>LE ROPPA UNE SOURCE D’OPPORTUNITES POUR LE PRIA ET </a:t>
            </a:r>
            <a:r>
              <a:rPr lang="en-US" sz="3000" b="1" dirty="0" smtClean="0">
                <a:solidFill>
                  <a:schemeClr val="bg1"/>
                </a:solidFill>
                <a:cs typeface="Arial" charset="0"/>
              </a:rPr>
              <a:t>LES PNIA (1)</a:t>
            </a:r>
            <a:endParaRPr lang="fr-FR" sz="3000" b="1" dirty="0">
              <a:solidFill>
                <a:schemeClr val="bg1"/>
              </a:solidFill>
              <a:cs typeface="Arial" charset="0"/>
            </a:endParaRPr>
          </a:p>
        </p:txBody>
      </p:sp>
      <p:sp>
        <p:nvSpPr>
          <p:cNvPr id="5126" name="Espace réservé du contenu 13"/>
          <p:cNvSpPr>
            <a:spLocks noGrp="1"/>
          </p:cNvSpPr>
          <p:nvPr>
            <p:ph sz="half" idx="1"/>
          </p:nvPr>
        </p:nvSpPr>
        <p:spPr>
          <a:xfrm>
            <a:off x="1247442" y="819150"/>
            <a:ext cx="7432533" cy="6038850"/>
          </a:xfrm>
          <a:ln>
            <a:solidFill>
              <a:schemeClr val="tx1"/>
            </a:solidFill>
          </a:ln>
        </p:spPr>
        <p:txBody>
          <a:bodyPr/>
          <a:lstStyle/>
          <a:p>
            <a:pPr>
              <a:buFont typeface="Arial" charset="0"/>
              <a:buNone/>
            </a:pPr>
            <a:endParaRPr lang="fr-FR" sz="800" b="1" dirty="0" smtClean="0">
              <a:latin typeface="Arial" charset="0"/>
              <a:ea typeface="ＭＳ Ｐゴシック" pitchFamily="34" charset="-128"/>
              <a:cs typeface="Arial" charset="0"/>
            </a:endParaRPr>
          </a:p>
          <a:p>
            <a:pPr>
              <a:buFont typeface="Wingdings" pitchFamily="2" charset="2"/>
              <a:buChar char="q"/>
            </a:pPr>
            <a:r>
              <a:rPr lang="en-US" sz="1800" dirty="0" smtClean="0">
                <a:latin typeface="Arial" charset="0"/>
                <a:ea typeface="ＭＳ Ｐゴシック" pitchFamily="34" charset="-128"/>
                <a:cs typeface="Arial" charset="0"/>
              </a:rPr>
              <a:t>PLAIDOYER POUR VIABILISER L’ENVIRONNEMENT AGRICOLE A TRAVERS LES 7 THEMES PRIORITAIRES</a:t>
            </a:r>
          </a:p>
          <a:p>
            <a:pPr>
              <a:buNone/>
            </a:pPr>
            <a:endParaRPr lang="en-US" sz="1800" dirty="0" smtClean="0">
              <a:latin typeface="Arial" charset="0"/>
              <a:ea typeface="ＭＳ Ｐゴシック" pitchFamily="34" charset="-128"/>
              <a:cs typeface="Arial" charset="0"/>
            </a:endParaRPr>
          </a:p>
          <a:p>
            <a:pPr>
              <a:buFont typeface="Wingdings" pitchFamily="2" charset="2"/>
              <a:buChar char="q"/>
            </a:pPr>
            <a:r>
              <a:rPr lang="en-US" sz="1800" dirty="0" smtClean="0">
                <a:latin typeface="Arial" charset="0"/>
                <a:ea typeface="ＭＳ Ｐゴシック" pitchFamily="34" charset="-128"/>
                <a:cs typeface="Arial" charset="0"/>
              </a:rPr>
              <a:t>RENFORCER LA GOUVERNANCE POUR ACCROITRE LA CREDIBILITE, MIEUX  S’ORGANISER ET S’INCLURE DANS LES PROCESSUS DE PRISE DE DECISION A TRAVERS:</a:t>
            </a:r>
          </a:p>
          <a:p>
            <a:pPr>
              <a:buFont typeface="Wingdings" pitchFamily="2" charset="2"/>
              <a:buChar char="ü"/>
            </a:pPr>
            <a:r>
              <a:rPr lang="en-US" sz="1800" dirty="0" smtClean="0">
                <a:latin typeface="Arial" charset="0"/>
                <a:ea typeface="ＭＳ Ｐゴシック" pitchFamily="34" charset="-128"/>
                <a:cs typeface="Arial" charset="0"/>
              </a:rPr>
              <a:t>Le </a:t>
            </a:r>
            <a:r>
              <a:rPr lang="en-US" sz="1800" dirty="0" err="1" smtClean="0">
                <a:latin typeface="Arial" charset="0"/>
                <a:ea typeface="ＭＳ Ｐゴシック" pitchFamily="34" charset="-128"/>
                <a:cs typeface="Arial" charset="0"/>
              </a:rPr>
              <a:t>programme</a:t>
            </a:r>
            <a:r>
              <a:rPr lang="en-US" sz="1800" dirty="0" smtClean="0">
                <a:latin typeface="Arial" charset="0"/>
                <a:ea typeface="ＭＳ Ｐゴシック" pitchFamily="34" charset="-128"/>
                <a:cs typeface="Arial" charset="0"/>
              </a:rPr>
              <a:t> de revue par les </a:t>
            </a:r>
            <a:r>
              <a:rPr lang="en-US" sz="1800" dirty="0" err="1" smtClean="0">
                <a:latin typeface="Arial" charset="0"/>
                <a:ea typeface="ＭＳ Ｐゴシック" pitchFamily="34" charset="-128"/>
                <a:cs typeface="Arial" charset="0"/>
              </a:rPr>
              <a:t>paires</a:t>
            </a:r>
            <a:r>
              <a:rPr lang="en-US" sz="1800" dirty="0" smtClean="0">
                <a:latin typeface="Arial" charset="0"/>
                <a:ea typeface="ＭＳ Ｐゴシック" pitchFamily="34" charset="-128"/>
                <a:cs typeface="Arial" charset="0"/>
              </a:rPr>
              <a:t> du ROPPA </a:t>
            </a:r>
          </a:p>
          <a:p>
            <a:pPr>
              <a:buFont typeface="Wingdings" pitchFamily="2" charset="2"/>
              <a:buChar char="ü"/>
            </a:pPr>
            <a:r>
              <a:rPr lang="en-US" sz="1800" dirty="0" smtClean="0">
                <a:latin typeface="Arial" charset="0"/>
                <a:ea typeface="ＭＳ Ｐゴシック" pitchFamily="34" charset="-128"/>
                <a:cs typeface="Arial" charset="0"/>
              </a:rPr>
              <a:t>Le </a:t>
            </a:r>
            <a:r>
              <a:rPr lang="en-US" sz="1800" dirty="0" err="1" smtClean="0">
                <a:latin typeface="Arial" charset="0"/>
                <a:ea typeface="ＭＳ Ｐゴシック" pitchFamily="34" charset="-128"/>
                <a:cs typeface="Arial" charset="0"/>
              </a:rPr>
              <a:t>programme</a:t>
            </a:r>
            <a:r>
              <a:rPr lang="en-US" sz="1800" dirty="0" smtClean="0">
                <a:latin typeface="Arial" charset="0"/>
                <a:ea typeface="ＭＳ Ｐゴシック" pitchFamily="34" charset="-128"/>
                <a:cs typeface="Arial" charset="0"/>
              </a:rPr>
              <a:t> </a:t>
            </a:r>
            <a:r>
              <a:rPr lang="en-US" sz="1800" dirty="0" err="1" smtClean="0">
                <a:latin typeface="Arial" charset="0"/>
                <a:ea typeface="ＭＳ Ｐゴシック" pitchFamily="34" charset="-128"/>
                <a:cs typeface="Arial" charset="0"/>
              </a:rPr>
              <a:t>d’appui</a:t>
            </a:r>
            <a:r>
              <a:rPr lang="en-US" sz="1800" dirty="0" smtClean="0">
                <a:latin typeface="Arial" charset="0"/>
                <a:ea typeface="ＭＳ Ｐゴシック" pitchFamily="34" charset="-128"/>
                <a:cs typeface="Arial" charset="0"/>
              </a:rPr>
              <a:t> aux plates </a:t>
            </a:r>
            <a:r>
              <a:rPr lang="en-US" sz="1800" dirty="0" err="1" smtClean="0">
                <a:latin typeface="Arial" charset="0"/>
                <a:ea typeface="ＭＳ Ｐゴシック" pitchFamily="34" charset="-128"/>
                <a:cs typeface="Arial" charset="0"/>
              </a:rPr>
              <a:t>formes</a:t>
            </a:r>
            <a:r>
              <a:rPr lang="en-US" sz="1800" dirty="0" smtClean="0">
                <a:latin typeface="Arial" charset="0"/>
                <a:ea typeface="ＭＳ Ｐゴシック" pitchFamily="34" charset="-128"/>
                <a:cs typeface="Arial" charset="0"/>
              </a:rPr>
              <a:t> (</a:t>
            </a:r>
            <a:r>
              <a:rPr lang="en-US" sz="1800" dirty="0" err="1" smtClean="0">
                <a:latin typeface="Arial" charset="0"/>
                <a:ea typeface="ＭＳ Ｐゴシック" pitchFamily="34" charset="-128"/>
                <a:cs typeface="Arial" charset="0"/>
              </a:rPr>
              <a:t>gouvernance</a:t>
            </a:r>
            <a:r>
              <a:rPr lang="en-US" sz="1800" dirty="0" smtClean="0">
                <a:latin typeface="Arial" charset="0"/>
                <a:ea typeface="ＭＳ Ｐゴシック" pitchFamily="34" charset="-128"/>
                <a:cs typeface="Arial" charset="0"/>
              </a:rPr>
              <a:t>, </a:t>
            </a:r>
            <a:r>
              <a:rPr lang="en-US" sz="1800" dirty="0" err="1" smtClean="0">
                <a:latin typeface="Arial" charset="0"/>
                <a:ea typeface="ＭＳ Ｐゴシック" pitchFamily="34" charset="-128"/>
                <a:cs typeface="Arial" charset="0"/>
              </a:rPr>
              <a:t>fonctions</a:t>
            </a:r>
            <a:r>
              <a:rPr lang="en-US" sz="1800" dirty="0" smtClean="0">
                <a:latin typeface="Arial" charset="0"/>
                <a:ea typeface="ＭＳ Ｐゴシック" pitchFamily="34" charset="-128"/>
                <a:cs typeface="Arial" charset="0"/>
              </a:rPr>
              <a:t> </a:t>
            </a:r>
            <a:r>
              <a:rPr lang="en-US" sz="1800" dirty="0" err="1" smtClean="0">
                <a:latin typeface="Arial" charset="0"/>
                <a:ea typeface="ＭＳ Ｐゴシック" pitchFamily="34" charset="-128"/>
                <a:cs typeface="Arial" charset="0"/>
              </a:rPr>
              <a:t>essentielles</a:t>
            </a:r>
            <a:r>
              <a:rPr lang="en-US" sz="1800" dirty="0" smtClean="0">
                <a:latin typeface="Arial" charset="0"/>
                <a:ea typeface="ＭＳ Ｐゴシック" pitchFamily="34" charset="-128"/>
                <a:cs typeface="Arial" charset="0"/>
              </a:rPr>
              <a:t>)</a:t>
            </a:r>
          </a:p>
          <a:p>
            <a:pPr>
              <a:buNone/>
            </a:pPr>
            <a:endParaRPr lang="en-US" sz="1800" dirty="0" smtClean="0">
              <a:latin typeface="Arial" charset="0"/>
              <a:ea typeface="ＭＳ Ｐゴシック" pitchFamily="34" charset="-128"/>
              <a:cs typeface="Arial" charset="0"/>
            </a:endParaRPr>
          </a:p>
          <a:p>
            <a:pPr>
              <a:buFont typeface="Wingdings" pitchFamily="2" charset="2"/>
              <a:buChar char="q"/>
            </a:pPr>
            <a:r>
              <a:rPr lang="en-US" sz="1800" dirty="0" smtClean="0">
                <a:latin typeface="Arial" charset="0"/>
                <a:ea typeface="ＭＳ Ｐゴシック" pitchFamily="34" charset="-128"/>
                <a:cs typeface="Arial" charset="0"/>
              </a:rPr>
              <a:t>UNIVERSITE PAYSANNE POUR RENFORCER LES CAPACITES DES LEADERS, DES RESPONSABLES TECHNIQUES ET DES PAYSANS A LA BASE. DATE: 1 -14 NOVEMBRE 2013 A OUAGA</a:t>
            </a:r>
          </a:p>
          <a:p>
            <a:pPr>
              <a:buNone/>
            </a:pPr>
            <a:endParaRPr lang="en-US" sz="1800" dirty="0" smtClean="0">
              <a:latin typeface="Arial" charset="0"/>
              <a:ea typeface="ＭＳ Ｐゴシック" pitchFamily="34" charset="-128"/>
              <a:cs typeface="Arial" charset="0"/>
            </a:endParaRPr>
          </a:p>
          <a:p>
            <a:pPr>
              <a:buFont typeface="Wingdings" pitchFamily="2" charset="2"/>
              <a:buChar char="q"/>
            </a:pPr>
            <a:r>
              <a:rPr lang="en-US" sz="1800" dirty="0" smtClean="0">
                <a:latin typeface="Arial" charset="0"/>
                <a:ea typeface="ＭＳ Ｐゴシック" pitchFamily="34" charset="-128"/>
                <a:cs typeface="Arial" charset="0"/>
              </a:rPr>
              <a:t>CADRE PERMANENT ENTRE LES OP ET LA RECHERCHE POUR  MIEUX PRENDRE EN COMPTE LES BESOINS DES OP, AMELIORER LE TAUX D’ADOPTION ET FAIRE DU PLAIDOYER POUR LE FINANCEMENT DES PROJETS CONJOINTS OP-RECHERCHE. DATE:18-20 JUIN 2013 A FREETOWN</a:t>
            </a:r>
          </a:p>
          <a:p>
            <a:pPr>
              <a:buFont typeface="Wingdings" pitchFamily="2" charset="2"/>
              <a:buChar char="q"/>
            </a:pPr>
            <a:endParaRPr lang="en-US" sz="1800" dirty="0" smtClean="0">
              <a:latin typeface="Arial" charset="0"/>
              <a:ea typeface="ＭＳ Ｐゴシック" pitchFamily="34" charset="-128"/>
              <a:cs typeface="Arial" charset="0"/>
            </a:endParaRPr>
          </a:p>
          <a:p>
            <a:pPr>
              <a:buNone/>
            </a:pPr>
            <a:endParaRPr lang="en-US" sz="1800" dirty="0" smtClean="0">
              <a:latin typeface="Arial" charset="0"/>
              <a:ea typeface="ＭＳ Ｐゴシック" pitchFamily="34" charset="-128"/>
              <a:cs typeface="Arial" charset="0"/>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u contenu 2"/>
          <p:cNvSpPr txBox="1">
            <a:spLocks/>
          </p:cNvSpPr>
          <p:nvPr/>
        </p:nvSpPr>
        <p:spPr bwMode="auto">
          <a:xfrm>
            <a:off x="6350" y="3175"/>
            <a:ext cx="1139825" cy="6854825"/>
          </a:xfrm>
          <a:prstGeom prst="rect">
            <a:avLst/>
          </a:prstGeom>
          <a:solidFill>
            <a:srgbClr val="00B050"/>
          </a:solidFill>
          <a:ln w="9525">
            <a:noFill/>
            <a:miter lim="800000"/>
            <a:headEnd/>
            <a:tailEnd/>
          </a:ln>
        </p:spPr>
        <p:txBody>
          <a:bodyPr/>
          <a:lstStyle/>
          <a:p>
            <a:pPr marL="342900" indent="-342900" eaLnBrk="0" hangingPunct="0">
              <a:spcBef>
                <a:spcPct val="20000"/>
              </a:spcBef>
              <a:buFont typeface="Arial" charset="0"/>
              <a:buNone/>
            </a:pPr>
            <a:r>
              <a:rPr lang="en-CA" sz="3000">
                <a:cs typeface="Arial" charset="0"/>
              </a:rPr>
              <a:t>	</a:t>
            </a:r>
            <a:endParaRPr lang="fr-CA" sz="3000">
              <a:cs typeface="Arial" charset="0"/>
            </a:endParaRPr>
          </a:p>
        </p:txBody>
      </p:sp>
      <p:pic>
        <p:nvPicPr>
          <p:cNvPr id="5123" name="Image 1" descr="ROPPA 2"/>
          <p:cNvPicPr>
            <a:picLocks noChangeAspect="1" noChangeArrowheads="1"/>
          </p:cNvPicPr>
          <p:nvPr/>
        </p:nvPicPr>
        <p:blipFill>
          <a:blip r:embed="rId3"/>
          <a:srcRect/>
          <a:stretch>
            <a:fillRect/>
          </a:stretch>
        </p:blipFill>
        <p:spPr bwMode="auto">
          <a:xfrm>
            <a:off x="0" y="320675"/>
            <a:ext cx="1119188" cy="647700"/>
          </a:xfrm>
          <a:prstGeom prst="rect">
            <a:avLst/>
          </a:prstGeom>
          <a:noFill/>
          <a:ln w="9525">
            <a:noFill/>
            <a:miter lim="800000"/>
            <a:headEnd/>
            <a:tailEnd/>
          </a:ln>
        </p:spPr>
      </p:pic>
      <p:sp>
        <p:nvSpPr>
          <p:cNvPr id="5124" name="Espace réservé du contenu 2"/>
          <p:cNvSpPr txBox="1">
            <a:spLocks/>
          </p:cNvSpPr>
          <p:nvPr/>
        </p:nvSpPr>
        <p:spPr bwMode="auto">
          <a:xfrm>
            <a:off x="1146175" y="-2"/>
            <a:ext cx="7997825" cy="1050879"/>
          </a:xfrm>
          <a:prstGeom prst="rect">
            <a:avLst/>
          </a:prstGeom>
          <a:solidFill>
            <a:srgbClr val="00B050"/>
          </a:solidFill>
          <a:ln w="9525">
            <a:noFill/>
            <a:miter lim="800000"/>
            <a:headEnd/>
            <a:tailEnd/>
          </a:ln>
        </p:spPr>
        <p:txBody>
          <a:bodyPr/>
          <a:lstStyle/>
          <a:p>
            <a:pPr marL="342900" indent="-342900" algn="ctr" eaLnBrk="0" hangingPunct="0">
              <a:spcBef>
                <a:spcPct val="20000"/>
              </a:spcBef>
            </a:pPr>
            <a:r>
              <a:rPr lang="en-US" sz="2800" b="1" dirty="0" smtClean="0">
                <a:solidFill>
                  <a:schemeClr val="bg1"/>
                </a:solidFill>
                <a:cs typeface="Arial" charset="0"/>
              </a:rPr>
              <a:t>LE ROPPA UNE SOURCE D’OPPORTUNITES POUR LE PRIA ET </a:t>
            </a:r>
            <a:r>
              <a:rPr lang="en-US" sz="3000" b="1" dirty="0" smtClean="0">
                <a:solidFill>
                  <a:schemeClr val="bg1"/>
                </a:solidFill>
                <a:cs typeface="Arial" charset="0"/>
              </a:rPr>
              <a:t>LES PNIA (2)</a:t>
            </a:r>
            <a:endParaRPr lang="fr-FR" sz="3000" b="1" dirty="0">
              <a:solidFill>
                <a:schemeClr val="bg1"/>
              </a:solidFill>
              <a:cs typeface="Arial" charset="0"/>
            </a:endParaRPr>
          </a:p>
        </p:txBody>
      </p:sp>
      <p:sp>
        <p:nvSpPr>
          <p:cNvPr id="5126" name="Espace réservé du contenu 13"/>
          <p:cNvSpPr>
            <a:spLocks noGrp="1"/>
          </p:cNvSpPr>
          <p:nvPr>
            <p:ph sz="half" idx="1"/>
          </p:nvPr>
        </p:nvSpPr>
        <p:spPr>
          <a:xfrm>
            <a:off x="1247442" y="819150"/>
            <a:ext cx="7432533" cy="6038850"/>
          </a:xfrm>
          <a:ln>
            <a:solidFill>
              <a:schemeClr val="tx1"/>
            </a:solidFill>
          </a:ln>
        </p:spPr>
        <p:txBody>
          <a:bodyPr/>
          <a:lstStyle/>
          <a:p>
            <a:pPr>
              <a:buFont typeface="Arial" charset="0"/>
              <a:buNone/>
            </a:pPr>
            <a:endParaRPr lang="fr-FR" sz="800" b="1" dirty="0" smtClean="0">
              <a:latin typeface="Arial" charset="0"/>
              <a:ea typeface="ＭＳ Ｐゴシック" pitchFamily="34" charset="-128"/>
              <a:cs typeface="Arial" charset="0"/>
            </a:endParaRPr>
          </a:p>
          <a:p>
            <a:pPr>
              <a:buNone/>
            </a:pPr>
            <a:endParaRPr lang="en-US" sz="1800" dirty="0" smtClean="0">
              <a:latin typeface="Arial" charset="0"/>
              <a:ea typeface="ＭＳ Ｐゴシック" pitchFamily="34" charset="-128"/>
              <a:cs typeface="Arial" charset="0"/>
            </a:endParaRPr>
          </a:p>
          <a:p>
            <a:pPr>
              <a:buFont typeface="Wingdings" pitchFamily="2" charset="2"/>
              <a:buChar char="q"/>
            </a:pPr>
            <a:r>
              <a:rPr lang="en-US" sz="1800" dirty="0" smtClean="0">
                <a:latin typeface="Arial" charset="0"/>
                <a:ea typeface="ＭＳ Ｐゴシック" pitchFamily="34" charset="-128"/>
                <a:cs typeface="Arial" charset="0"/>
              </a:rPr>
              <a:t>ELABORER DES RAPPORTS DE REFERENCE POUR FAIRE DES PROPOSITIONS SUR LES SUJETS CLES</a:t>
            </a:r>
            <a:r>
              <a:rPr lang="en-US" sz="1800" dirty="0" smtClean="0">
                <a:solidFill>
                  <a:srgbClr val="FF0000"/>
                </a:solidFill>
                <a:latin typeface="Arial" charset="0"/>
                <a:ea typeface="ＭＳ Ｐゴシック" pitchFamily="34" charset="-128"/>
                <a:cs typeface="Arial" charset="0"/>
              </a:rPr>
              <a:t>. RAPPORT SUR L’AGRICULTURE 2013 PORTE SUR L’INTEGRATION DU MARCHE AGRICOLE </a:t>
            </a:r>
          </a:p>
          <a:p>
            <a:pPr>
              <a:buNone/>
            </a:pPr>
            <a:endParaRPr lang="en-US" sz="1800" dirty="0" smtClean="0">
              <a:latin typeface="Arial" charset="0"/>
              <a:ea typeface="ＭＳ Ｐゴシック" pitchFamily="34" charset="-128"/>
              <a:cs typeface="Arial" charset="0"/>
            </a:endParaRPr>
          </a:p>
          <a:p>
            <a:pPr>
              <a:buFont typeface="Wingdings" pitchFamily="2" charset="2"/>
              <a:buChar char="q"/>
            </a:pPr>
            <a:r>
              <a:rPr lang="en-US" sz="1800" dirty="0" smtClean="0">
                <a:latin typeface="Arial" charset="0"/>
                <a:ea typeface="ＭＳ Ｐゴシック" pitchFamily="34" charset="-128"/>
                <a:cs typeface="Arial" charset="0"/>
              </a:rPr>
              <a:t>FORUM DES AFFAIRES DES OP POUR DISCUTER DE L’ENVIRONNEMENT DES AFFAIRES ET FAIRE DU B TO B.  OCTOBRE 2013 A ABIDJAN</a:t>
            </a:r>
          </a:p>
          <a:p>
            <a:pPr>
              <a:buNone/>
            </a:pPr>
            <a:endParaRPr lang="en-US" sz="1800" dirty="0" smtClean="0">
              <a:latin typeface="Arial" charset="0"/>
              <a:ea typeface="ＭＳ Ｐゴシック" pitchFamily="34" charset="-128"/>
              <a:cs typeface="Arial" charset="0"/>
            </a:endParaRPr>
          </a:p>
          <a:p>
            <a:pPr>
              <a:buFont typeface="Wingdings" pitchFamily="2" charset="2"/>
              <a:buChar char="q"/>
            </a:pPr>
            <a:r>
              <a:rPr lang="en-US" sz="1800" dirty="0" smtClean="0">
                <a:latin typeface="Arial" charset="0"/>
                <a:ea typeface="ＭＳ Ｐゴシック" pitchFamily="34" charset="-128"/>
                <a:cs typeface="Arial" charset="0"/>
              </a:rPr>
              <a:t>CREATION DE DEUX GUICHETS POUR L’APPRENTISSAGE ET POUR LES GRANDS PROJETS. FINANCE PAR UE ET FIDA DANS LE CADRE DU PAOBA</a:t>
            </a:r>
          </a:p>
          <a:p>
            <a:pPr>
              <a:buNone/>
            </a:pPr>
            <a:endParaRPr lang="en-US" sz="1800" dirty="0" smtClean="0">
              <a:latin typeface="Arial" charset="0"/>
              <a:ea typeface="ＭＳ Ｐゴシック" pitchFamily="34" charset="-128"/>
              <a:cs typeface="Arial" charset="0"/>
            </a:endParaRPr>
          </a:p>
          <a:p>
            <a:pPr>
              <a:buFont typeface="Wingdings" pitchFamily="2" charset="2"/>
              <a:buChar char="q"/>
            </a:pPr>
            <a:r>
              <a:rPr lang="en-US" sz="1800" dirty="0" smtClean="0">
                <a:latin typeface="Arial" charset="0"/>
                <a:ea typeface="ＭＳ Ｐゴシック" pitchFamily="34" charset="-128"/>
                <a:cs typeface="Arial" charset="0"/>
              </a:rPr>
              <a:t>OBSERVATOIRES DES OP ET DES EF POUR FAIRE DU PLAIDOYER, EVALUER NOS PROPRES ACTIONS ET CELLES DU GOUVERNEMENT ET DES PARTENAIRES. </a:t>
            </a:r>
          </a:p>
          <a:p>
            <a:pPr>
              <a:buFont typeface="Wingdings" pitchFamily="2" charset="2"/>
              <a:buChar char="ü"/>
            </a:pPr>
            <a:r>
              <a:rPr lang="en-US" sz="1800" dirty="0" smtClean="0">
                <a:latin typeface="Arial" charset="0"/>
                <a:ea typeface="ＭＳ Ｐゴシック" pitchFamily="34" charset="-128"/>
                <a:cs typeface="Arial" charset="0"/>
              </a:rPr>
              <a:t>PAYS COUVERTS CETTE ANNEE: BURKINA, BENIN, COTE D’IVOIRE, GAMBIE, GHANA, MALI, NIGER ET SENEGAL</a:t>
            </a:r>
          </a:p>
          <a:p>
            <a:pPr>
              <a:buNone/>
            </a:pPr>
            <a:endParaRPr lang="en-US" sz="1800" dirty="0" smtClean="0">
              <a:latin typeface="Arial" charset="0"/>
              <a:ea typeface="ＭＳ Ｐゴシック" pitchFamily="34" charset="-128"/>
              <a:cs typeface="Arial" charset="0"/>
            </a:endParaRPr>
          </a:p>
          <a:p>
            <a:pPr>
              <a:buNone/>
            </a:pPr>
            <a:endParaRPr lang="en-US" sz="1800" dirty="0" smtClean="0">
              <a:latin typeface="Arial" charset="0"/>
              <a:ea typeface="ＭＳ Ｐゴシック" pitchFamily="34" charset="-128"/>
              <a:cs typeface="Arial" charset="0"/>
            </a:endParaRPr>
          </a:p>
          <a:p>
            <a:pPr>
              <a:buNone/>
            </a:pPr>
            <a:endParaRPr lang="en-US" sz="1800" dirty="0" smtClean="0">
              <a:latin typeface="Arial" charset="0"/>
              <a:ea typeface="ＭＳ Ｐゴシック" pitchFamily="34" charset="-128"/>
              <a:cs typeface="Arial" charset="0"/>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u contenu 2"/>
          <p:cNvSpPr txBox="1">
            <a:spLocks/>
          </p:cNvSpPr>
          <p:nvPr/>
        </p:nvSpPr>
        <p:spPr bwMode="auto">
          <a:xfrm>
            <a:off x="6350" y="3175"/>
            <a:ext cx="1139825" cy="6854825"/>
          </a:xfrm>
          <a:prstGeom prst="rect">
            <a:avLst/>
          </a:prstGeom>
          <a:solidFill>
            <a:srgbClr val="00B050"/>
          </a:solidFill>
          <a:ln w="9525">
            <a:noFill/>
            <a:miter lim="800000"/>
            <a:headEnd/>
            <a:tailEnd/>
          </a:ln>
        </p:spPr>
        <p:txBody>
          <a:bodyPr/>
          <a:lstStyle/>
          <a:p>
            <a:pPr marL="342900" indent="-342900" eaLnBrk="0" hangingPunct="0">
              <a:spcBef>
                <a:spcPct val="20000"/>
              </a:spcBef>
              <a:buFont typeface="Arial" charset="0"/>
              <a:buNone/>
            </a:pPr>
            <a:r>
              <a:rPr lang="en-CA" sz="3000">
                <a:cs typeface="Arial" charset="0"/>
              </a:rPr>
              <a:t>	</a:t>
            </a:r>
            <a:endParaRPr lang="fr-CA" sz="3000">
              <a:cs typeface="Arial" charset="0"/>
            </a:endParaRPr>
          </a:p>
        </p:txBody>
      </p:sp>
      <p:pic>
        <p:nvPicPr>
          <p:cNvPr id="5123" name="Image 1" descr="ROPPA 2"/>
          <p:cNvPicPr>
            <a:picLocks noChangeAspect="1" noChangeArrowheads="1"/>
          </p:cNvPicPr>
          <p:nvPr/>
        </p:nvPicPr>
        <p:blipFill>
          <a:blip r:embed="rId3"/>
          <a:srcRect/>
          <a:stretch>
            <a:fillRect/>
          </a:stretch>
        </p:blipFill>
        <p:spPr bwMode="auto">
          <a:xfrm>
            <a:off x="0" y="320675"/>
            <a:ext cx="1119188" cy="647700"/>
          </a:xfrm>
          <a:prstGeom prst="rect">
            <a:avLst/>
          </a:prstGeom>
          <a:noFill/>
          <a:ln w="9525">
            <a:noFill/>
            <a:miter lim="800000"/>
            <a:headEnd/>
            <a:tailEnd/>
          </a:ln>
        </p:spPr>
      </p:pic>
      <p:sp>
        <p:nvSpPr>
          <p:cNvPr id="5124" name="Espace réservé du contenu 2"/>
          <p:cNvSpPr txBox="1">
            <a:spLocks/>
          </p:cNvSpPr>
          <p:nvPr/>
        </p:nvSpPr>
        <p:spPr bwMode="auto">
          <a:xfrm>
            <a:off x="1146175" y="-2"/>
            <a:ext cx="7997825" cy="1050879"/>
          </a:xfrm>
          <a:prstGeom prst="rect">
            <a:avLst/>
          </a:prstGeom>
          <a:solidFill>
            <a:srgbClr val="00B050"/>
          </a:solidFill>
          <a:ln w="9525">
            <a:noFill/>
            <a:miter lim="800000"/>
            <a:headEnd/>
            <a:tailEnd/>
          </a:ln>
        </p:spPr>
        <p:txBody>
          <a:bodyPr/>
          <a:lstStyle/>
          <a:p>
            <a:pPr marL="342900" indent="-342900" algn="ctr" eaLnBrk="0" hangingPunct="0">
              <a:spcBef>
                <a:spcPct val="20000"/>
              </a:spcBef>
            </a:pPr>
            <a:r>
              <a:rPr lang="en-US" sz="2600" b="1" dirty="0" smtClean="0">
                <a:solidFill>
                  <a:schemeClr val="bg1"/>
                </a:solidFill>
                <a:cs typeface="Arial" charset="0"/>
              </a:rPr>
              <a:t>CADRE DE CONCERTATION RIZICOLE: CONTRIBUTION DU ROPPA A L’OFFENSIVE (1)</a:t>
            </a:r>
            <a:endParaRPr lang="fr-FR" sz="2600" b="1" dirty="0">
              <a:solidFill>
                <a:schemeClr val="bg1"/>
              </a:solidFill>
              <a:cs typeface="Arial" charset="0"/>
            </a:endParaRPr>
          </a:p>
        </p:txBody>
      </p:sp>
      <p:sp>
        <p:nvSpPr>
          <p:cNvPr id="5126" name="Espace réservé du contenu 13"/>
          <p:cNvSpPr>
            <a:spLocks noGrp="1"/>
          </p:cNvSpPr>
          <p:nvPr>
            <p:ph sz="half" idx="1"/>
          </p:nvPr>
        </p:nvSpPr>
        <p:spPr>
          <a:xfrm>
            <a:off x="1247442" y="819150"/>
            <a:ext cx="7432533" cy="6038850"/>
          </a:xfrm>
          <a:ln>
            <a:solidFill>
              <a:schemeClr val="tx1"/>
            </a:solidFill>
          </a:ln>
        </p:spPr>
        <p:txBody>
          <a:bodyPr/>
          <a:lstStyle/>
          <a:p>
            <a:pPr>
              <a:buFont typeface="Arial" charset="0"/>
              <a:buNone/>
            </a:pPr>
            <a:endParaRPr lang="fr-FR" sz="800" b="1" dirty="0" smtClean="0">
              <a:latin typeface="Arial" charset="0"/>
              <a:ea typeface="ＭＳ Ｐゴシック" pitchFamily="34" charset="-128"/>
              <a:cs typeface="Arial" charset="0"/>
            </a:endParaRPr>
          </a:p>
          <a:p>
            <a:pPr>
              <a:buNone/>
            </a:pPr>
            <a:endParaRPr lang="en-US" sz="1800" dirty="0" smtClean="0">
              <a:latin typeface="Arial" charset="0"/>
              <a:ea typeface="ＭＳ Ｐゴシック" pitchFamily="34" charset="-128"/>
              <a:cs typeface="Arial" charset="0"/>
            </a:endParaRPr>
          </a:p>
          <a:p>
            <a:pPr>
              <a:buFont typeface="Wingdings" pitchFamily="2" charset="2"/>
              <a:buChar char="q"/>
            </a:pPr>
            <a:r>
              <a:rPr lang="fr-FR" sz="1800" dirty="0" smtClean="0">
                <a:latin typeface="Arial" charset="0"/>
                <a:ea typeface="ＭＳ Ｐゴシック" pitchFamily="34" charset="-128"/>
                <a:cs typeface="Arial" charset="0"/>
              </a:rPr>
              <a:t> </a:t>
            </a:r>
            <a:r>
              <a:rPr lang="fr-FR" sz="2000" cap="all" dirty="0" smtClean="0">
                <a:latin typeface="Arial" charset="0"/>
                <a:ea typeface="ＭＳ Ｐゴシック" pitchFamily="34" charset="-128"/>
                <a:cs typeface="Arial" charset="0"/>
              </a:rPr>
              <a:t>AXE1: Renforcer le cadre institutionnel et organisationnel du CRC-OPR  </a:t>
            </a:r>
          </a:p>
          <a:p>
            <a:pPr>
              <a:buNone/>
            </a:pPr>
            <a:endParaRPr lang="fr-FR" sz="2000" cap="all" dirty="0" smtClean="0">
              <a:latin typeface="Arial" charset="0"/>
              <a:ea typeface="ＭＳ Ｐゴシック" pitchFamily="34" charset="-128"/>
              <a:cs typeface="Arial" charset="0"/>
            </a:endParaRPr>
          </a:p>
          <a:p>
            <a:pPr>
              <a:buFont typeface="Wingdings" pitchFamily="2" charset="2"/>
              <a:buChar char="q"/>
            </a:pPr>
            <a:r>
              <a:rPr lang="fr-FR" sz="2000" cap="all" dirty="0" smtClean="0">
                <a:latin typeface="Arial" charset="0"/>
                <a:ea typeface="ＭＳ Ｐゴシック" pitchFamily="34" charset="-128"/>
                <a:cs typeface="Arial" charset="0"/>
              </a:rPr>
              <a:t>  AXE2: Contribuer au renforcement des services d’accompagnement des initiatives des organisations des producteurs du riz,  </a:t>
            </a:r>
          </a:p>
          <a:p>
            <a:pPr>
              <a:buNone/>
            </a:pPr>
            <a:endParaRPr lang="fr-FR" sz="2000" cap="all" dirty="0" smtClean="0">
              <a:latin typeface="Arial" charset="0"/>
              <a:ea typeface="ＭＳ Ｐゴシック" pitchFamily="34" charset="-128"/>
              <a:cs typeface="Arial" charset="0"/>
            </a:endParaRPr>
          </a:p>
          <a:p>
            <a:pPr>
              <a:buFont typeface="Wingdings" pitchFamily="2" charset="2"/>
              <a:buChar char="q"/>
            </a:pPr>
            <a:r>
              <a:rPr lang="fr-FR" sz="2000" cap="all" dirty="0" smtClean="0">
                <a:latin typeface="Arial" charset="0"/>
                <a:ea typeface="ＭＳ Ｐゴシック" pitchFamily="34" charset="-128"/>
                <a:cs typeface="Arial" charset="0"/>
              </a:rPr>
              <a:t>AXE 3: Contribuer à l’identification, la formulation, à la mise en œuvre, le suivi et l’évaluation des politiques programmes de développement rizicole, </a:t>
            </a:r>
          </a:p>
          <a:p>
            <a:pPr>
              <a:buNone/>
            </a:pPr>
            <a:endParaRPr lang="fr-FR" sz="2000" cap="all" dirty="0" smtClean="0">
              <a:latin typeface="Arial" charset="0"/>
              <a:ea typeface="ＭＳ Ｐゴシック" pitchFamily="34" charset="-128"/>
              <a:cs typeface="Arial" charset="0"/>
            </a:endParaRPr>
          </a:p>
          <a:p>
            <a:pPr>
              <a:buFont typeface="Wingdings" pitchFamily="2" charset="2"/>
              <a:buChar char="q"/>
            </a:pPr>
            <a:r>
              <a:rPr lang="fr-FR" sz="2000" cap="all" dirty="0" smtClean="0">
                <a:latin typeface="Arial" charset="0"/>
                <a:ea typeface="ＭＳ Ｐゴシック" pitchFamily="34" charset="-128"/>
                <a:cs typeface="Arial" charset="0"/>
              </a:rPr>
              <a:t>AXE 4: Capitaliser, valoriser et diffuser  les bonnes pratiques des OP riz, </a:t>
            </a:r>
            <a:endParaRPr lang="en-US" sz="2000" cap="all" dirty="0" smtClean="0">
              <a:latin typeface="Arial" charset="0"/>
              <a:ea typeface="ＭＳ Ｐゴシック" pitchFamily="34" charset="-128"/>
              <a:cs typeface="Arial" charset="0"/>
            </a:endParaRPr>
          </a:p>
          <a:p>
            <a:pPr>
              <a:buNone/>
            </a:pPr>
            <a:endParaRPr lang="en-US" sz="2000" cap="all" dirty="0" smtClean="0">
              <a:latin typeface="Arial" charset="0"/>
              <a:ea typeface="ＭＳ Ｐゴシック" pitchFamily="34" charset="-128"/>
              <a:cs typeface="Arial" charset="0"/>
            </a:endParaRPr>
          </a:p>
          <a:p>
            <a:pPr>
              <a:buNone/>
            </a:pPr>
            <a:endParaRPr lang="en-US" sz="2000" cap="all" dirty="0" smtClean="0">
              <a:latin typeface="Arial" charset="0"/>
              <a:ea typeface="ＭＳ Ｐゴシック" pitchFamily="34" charset="-128"/>
              <a:cs typeface="Arial" charset="0"/>
            </a:endParaRPr>
          </a:p>
          <a:p>
            <a:pPr>
              <a:buNone/>
            </a:pPr>
            <a:endParaRPr lang="en-US" sz="1800" cap="all" dirty="0" smtClean="0">
              <a:latin typeface="Arial" charset="0"/>
              <a:ea typeface="ＭＳ Ｐゴシック" pitchFamily="34" charset="-128"/>
              <a:cs typeface="Arial"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u contenu 2"/>
          <p:cNvSpPr txBox="1">
            <a:spLocks/>
          </p:cNvSpPr>
          <p:nvPr/>
        </p:nvSpPr>
        <p:spPr bwMode="auto">
          <a:xfrm>
            <a:off x="6350" y="3175"/>
            <a:ext cx="1139825" cy="6854825"/>
          </a:xfrm>
          <a:prstGeom prst="rect">
            <a:avLst/>
          </a:prstGeom>
          <a:solidFill>
            <a:srgbClr val="00B050"/>
          </a:solidFill>
          <a:ln w="9525">
            <a:noFill/>
            <a:miter lim="800000"/>
            <a:headEnd/>
            <a:tailEnd/>
          </a:ln>
        </p:spPr>
        <p:txBody>
          <a:bodyPr/>
          <a:lstStyle/>
          <a:p>
            <a:pPr marL="342900" indent="-342900" eaLnBrk="0" hangingPunct="0">
              <a:spcBef>
                <a:spcPct val="20000"/>
              </a:spcBef>
              <a:buFont typeface="Arial" charset="0"/>
              <a:buNone/>
            </a:pPr>
            <a:r>
              <a:rPr lang="en-CA" sz="3000">
                <a:cs typeface="Arial" charset="0"/>
              </a:rPr>
              <a:t>	</a:t>
            </a:r>
            <a:endParaRPr lang="fr-CA" sz="3000">
              <a:cs typeface="Arial" charset="0"/>
            </a:endParaRPr>
          </a:p>
        </p:txBody>
      </p:sp>
      <p:pic>
        <p:nvPicPr>
          <p:cNvPr id="5123" name="Image 1" descr="ROPPA 2"/>
          <p:cNvPicPr>
            <a:picLocks noChangeAspect="1" noChangeArrowheads="1"/>
          </p:cNvPicPr>
          <p:nvPr/>
        </p:nvPicPr>
        <p:blipFill>
          <a:blip r:embed="rId3"/>
          <a:srcRect/>
          <a:stretch>
            <a:fillRect/>
          </a:stretch>
        </p:blipFill>
        <p:spPr bwMode="auto">
          <a:xfrm>
            <a:off x="0" y="320675"/>
            <a:ext cx="1119188" cy="647700"/>
          </a:xfrm>
          <a:prstGeom prst="rect">
            <a:avLst/>
          </a:prstGeom>
          <a:noFill/>
          <a:ln w="9525">
            <a:noFill/>
            <a:miter lim="800000"/>
            <a:headEnd/>
            <a:tailEnd/>
          </a:ln>
        </p:spPr>
      </p:pic>
      <p:sp>
        <p:nvSpPr>
          <p:cNvPr id="5124" name="Espace réservé du contenu 2"/>
          <p:cNvSpPr txBox="1">
            <a:spLocks/>
          </p:cNvSpPr>
          <p:nvPr/>
        </p:nvSpPr>
        <p:spPr bwMode="auto">
          <a:xfrm>
            <a:off x="1146175" y="-2"/>
            <a:ext cx="7997825" cy="1050879"/>
          </a:xfrm>
          <a:prstGeom prst="rect">
            <a:avLst/>
          </a:prstGeom>
          <a:solidFill>
            <a:srgbClr val="00B050"/>
          </a:solidFill>
          <a:ln w="9525">
            <a:noFill/>
            <a:miter lim="800000"/>
            <a:headEnd/>
            <a:tailEnd/>
          </a:ln>
        </p:spPr>
        <p:txBody>
          <a:bodyPr/>
          <a:lstStyle/>
          <a:p>
            <a:pPr marL="342900" indent="-342900" algn="ctr" eaLnBrk="0" hangingPunct="0">
              <a:spcBef>
                <a:spcPct val="20000"/>
              </a:spcBef>
            </a:pPr>
            <a:r>
              <a:rPr lang="en-US" sz="2600" b="1" dirty="0" smtClean="0">
                <a:solidFill>
                  <a:schemeClr val="bg1"/>
                </a:solidFill>
                <a:cs typeface="Arial" charset="0"/>
              </a:rPr>
              <a:t>CADRE DE CONCERTATION RIZICOLE: CONTRIBUTION DU ROPPA A L’OFFENSIVE (2)</a:t>
            </a:r>
            <a:endParaRPr lang="fr-FR" sz="2600" b="1" dirty="0">
              <a:solidFill>
                <a:schemeClr val="bg1"/>
              </a:solidFill>
              <a:cs typeface="Arial" charset="0"/>
            </a:endParaRPr>
          </a:p>
        </p:txBody>
      </p:sp>
      <p:sp>
        <p:nvSpPr>
          <p:cNvPr id="5126" name="Espace réservé du contenu 13"/>
          <p:cNvSpPr>
            <a:spLocks noGrp="1"/>
          </p:cNvSpPr>
          <p:nvPr>
            <p:ph sz="half" idx="1"/>
          </p:nvPr>
        </p:nvSpPr>
        <p:spPr>
          <a:xfrm>
            <a:off x="1247442" y="819150"/>
            <a:ext cx="7432533" cy="6038850"/>
          </a:xfrm>
          <a:ln>
            <a:solidFill>
              <a:schemeClr val="tx1"/>
            </a:solidFill>
          </a:ln>
        </p:spPr>
        <p:txBody>
          <a:bodyPr/>
          <a:lstStyle/>
          <a:p>
            <a:pPr>
              <a:buFont typeface="Arial" charset="0"/>
              <a:buNone/>
            </a:pPr>
            <a:endParaRPr lang="fr-FR" sz="800" b="1" dirty="0" smtClean="0">
              <a:latin typeface="Arial" charset="0"/>
              <a:ea typeface="ＭＳ Ｐゴシック" pitchFamily="34" charset="-128"/>
              <a:cs typeface="Arial" charset="0"/>
            </a:endParaRPr>
          </a:p>
          <a:p>
            <a:pPr>
              <a:buNone/>
            </a:pPr>
            <a:endParaRPr lang="en-US" sz="1800" dirty="0" smtClean="0">
              <a:latin typeface="Arial" charset="0"/>
              <a:ea typeface="ＭＳ Ｐゴシック" pitchFamily="34" charset="-128"/>
              <a:cs typeface="Arial" charset="0"/>
            </a:endParaRPr>
          </a:p>
          <a:p>
            <a:pPr>
              <a:buNone/>
            </a:pPr>
            <a:endParaRPr lang="en-US" sz="1800" dirty="0" smtClean="0">
              <a:latin typeface="Arial" charset="0"/>
              <a:ea typeface="ＭＳ Ｐゴシック" pitchFamily="34" charset="-128"/>
              <a:cs typeface="Arial" charset="0"/>
            </a:endParaRPr>
          </a:p>
          <a:p>
            <a:pPr>
              <a:buFont typeface="Wingdings" pitchFamily="2" charset="2"/>
              <a:buChar char="q"/>
            </a:pPr>
            <a:r>
              <a:rPr lang="en-US" sz="2000" dirty="0" smtClean="0">
                <a:latin typeface="Arial" charset="0"/>
                <a:ea typeface="ＭＳ Ｐゴシック" pitchFamily="34" charset="-128"/>
                <a:cs typeface="Arial" charset="0"/>
              </a:rPr>
              <a:t>ACTIVITES  2013 </a:t>
            </a:r>
          </a:p>
          <a:p>
            <a:pPr>
              <a:buNone/>
            </a:pPr>
            <a:endParaRPr lang="en-US" sz="2000" dirty="0" smtClean="0">
              <a:latin typeface="Arial" charset="0"/>
              <a:ea typeface="ＭＳ Ｐゴシック" pitchFamily="34" charset="-128"/>
              <a:cs typeface="Arial" charset="0"/>
            </a:endParaRPr>
          </a:p>
          <a:p>
            <a:pPr>
              <a:buFont typeface="Wingdings" pitchFamily="2" charset="2"/>
              <a:buChar char="ü"/>
            </a:pPr>
            <a:r>
              <a:rPr lang="en-US" sz="1800" dirty="0" smtClean="0">
                <a:latin typeface="Arial" charset="0"/>
                <a:ea typeface="ＭＳ Ｐゴシック" pitchFamily="34" charset="-128"/>
                <a:cs typeface="Arial" charset="0"/>
              </a:rPr>
              <a:t>MISE EN PLACE D’UNE CELLULE TECHNIQUE AU SEIN DU SECRETARIAT TECHNIQUE</a:t>
            </a:r>
          </a:p>
          <a:p>
            <a:pPr>
              <a:buFont typeface="Wingdings" pitchFamily="2" charset="2"/>
              <a:buChar char="ü"/>
            </a:pPr>
            <a:endParaRPr lang="en-US" sz="1800" dirty="0" smtClean="0">
              <a:latin typeface="Arial" charset="0"/>
              <a:ea typeface="ＭＳ Ｐゴシック" pitchFamily="34" charset="-128"/>
              <a:cs typeface="Arial" charset="0"/>
            </a:endParaRPr>
          </a:p>
          <a:p>
            <a:pPr>
              <a:buFont typeface="Wingdings" pitchFamily="2" charset="2"/>
              <a:buChar char="ü"/>
            </a:pPr>
            <a:r>
              <a:rPr lang="en-US" sz="1800" dirty="0" smtClean="0">
                <a:latin typeface="Arial" charset="0"/>
                <a:ea typeface="ＭＳ Ｐゴシック" pitchFamily="34" charset="-128"/>
                <a:cs typeface="Arial" charset="0"/>
              </a:rPr>
              <a:t>APPUI AUX CADRES NATIONAUX</a:t>
            </a:r>
          </a:p>
          <a:p>
            <a:pPr>
              <a:buFont typeface="Wingdings" pitchFamily="2" charset="2"/>
              <a:buChar char="ü"/>
            </a:pPr>
            <a:endParaRPr lang="en-US" sz="1800" dirty="0" smtClean="0">
              <a:latin typeface="Arial" charset="0"/>
              <a:ea typeface="ＭＳ Ｐゴシック" pitchFamily="34" charset="-128"/>
              <a:cs typeface="Arial" charset="0"/>
            </a:endParaRPr>
          </a:p>
          <a:p>
            <a:pPr>
              <a:buFont typeface="Wingdings" pitchFamily="2" charset="2"/>
              <a:buChar char="ü"/>
            </a:pPr>
            <a:r>
              <a:rPr lang="en-US" sz="1800" dirty="0" smtClean="0">
                <a:latin typeface="Arial" charset="0"/>
                <a:ea typeface="ＭＳ Ｐゴシック" pitchFamily="34" charset="-128"/>
                <a:cs typeface="Arial" charset="0"/>
              </a:rPr>
              <a:t>PRODUIRE LES DOCUMENTS DE PLAIDOYER NOTAMMENT SUR LE TEC ET SUR LA PLACE DE L’ECONOMIE RIZICOLE</a:t>
            </a:r>
          </a:p>
          <a:p>
            <a:pPr>
              <a:buFont typeface="Wingdings" pitchFamily="2" charset="2"/>
              <a:buChar char="ü"/>
            </a:pPr>
            <a:endParaRPr lang="en-US" sz="1800" dirty="0" smtClean="0">
              <a:latin typeface="Arial" charset="0"/>
              <a:ea typeface="ＭＳ Ｐゴシック" pitchFamily="34" charset="-128"/>
              <a:cs typeface="Arial" charset="0"/>
            </a:endParaRPr>
          </a:p>
          <a:p>
            <a:pPr>
              <a:buFont typeface="Wingdings" pitchFamily="2" charset="2"/>
              <a:buChar char="ü"/>
            </a:pPr>
            <a:r>
              <a:rPr lang="en-US" sz="1800" dirty="0" smtClean="0">
                <a:latin typeface="Arial" charset="0"/>
                <a:ea typeface="ＭＳ Ｐゴシック" pitchFamily="34" charset="-128"/>
                <a:cs typeface="Arial" charset="0"/>
              </a:rPr>
              <a:t>FORMATION DES LEADERS DANS LE CADRE DE L’UNIVERSITE</a:t>
            </a:r>
          </a:p>
          <a:p>
            <a:pPr>
              <a:buNone/>
            </a:pPr>
            <a:endParaRPr lang="en-US" sz="1800" dirty="0" smtClean="0">
              <a:latin typeface="Arial" charset="0"/>
              <a:ea typeface="ＭＳ Ｐゴシック" pitchFamily="34" charset="-128"/>
              <a:cs typeface="Arial" charset="0"/>
            </a:endParaRPr>
          </a:p>
          <a:p>
            <a:pPr>
              <a:buFont typeface="Wingdings" pitchFamily="2" charset="2"/>
              <a:buChar char="ü"/>
            </a:pPr>
            <a:r>
              <a:rPr lang="en-US" sz="1800" dirty="0" smtClean="0">
                <a:latin typeface="Arial" charset="0"/>
                <a:ea typeface="ＭＳ Ｐゴシック" pitchFamily="34" charset="-128"/>
                <a:cs typeface="Arial" charset="0"/>
              </a:rPr>
              <a:t>VOYAGE D’ETUDE DANS LA REGION ET EN THAILANDE </a:t>
            </a:r>
          </a:p>
          <a:p>
            <a:pPr>
              <a:buNone/>
            </a:pPr>
            <a:endParaRPr lang="en-US" sz="1800" dirty="0" smtClean="0">
              <a:latin typeface="Arial" charset="0"/>
              <a:ea typeface="ＭＳ Ｐゴシック" pitchFamily="34" charset="-128"/>
              <a:cs typeface="Arial" charset="0"/>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u contenu 2"/>
          <p:cNvSpPr txBox="1">
            <a:spLocks/>
          </p:cNvSpPr>
          <p:nvPr/>
        </p:nvSpPr>
        <p:spPr bwMode="auto">
          <a:xfrm>
            <a:off x="6350" y="3175"/>
            <a:ext cx="1139825" cy="6854825"/>
          </a:xfrm>
          <a:prstGeom prst="rect">
            <a:avLst/>
          </a:prstGeom>
          <a:solidFill>
            <a:srgbClr val="00B050"/>
          </a:solidFill>
          <a:ln w="9525">
            <a:noFill/>
            <a:miter lim="800000"/>
            <a:headEnd/>
            <a:tailEnd/>
          </a:ln>
        </p:spPr>
        <p:txBody>
          <a:bodyPr/>
          <a:lstStyle/>
          <a:p>
            <a:pPr marL="342900" indent="-342900" eaLnBrk="0" hangingPunct="0">
              <a:spcBef>
                <a:spcPct val="20000"/>
              </a:spcBef>
              <a:buFont typeface="Arial" charset="0"/>
              <a:buNone/>
            </a:pPr>
            <a:r>
              <a:rPr lang="en-CA" sz="3000">
                <a:cs typeface="Arial" charset="0"/>
              </a:rPr>
              <a:t>	</a:t>
            </a:r>
            <a:endParaRPr lang="fr-CA" sz="3000">
              <a:cs typeface="Arial" charset="0"/>
            </a:endParaRPr>
          </a:p>
        </p:txBody>
      </p:sp>
      <p:pic>
        <p:nvPicPr>
          <p:cNvPr id="5123" name="Image 1" descr="ROPPA 2"/>
          <p:cNvPicPr>
            <a:picLocks noChangeAspect="1" noChangeArrowheads="1"/>
          </p:cNvPicPr>
          <p:nvPr/>
        </p:nvPicPr>
        <p:blipFill>
          <a:blip r:embed="rId3"/>
          <a:srcRect/>
          <a:stretch>
            <a:fillRect/>
          </a:stretch>
        </p:blipFill>
        <p:spPr bwMode="auto">
          <a:xfrm>
            <a:off x="0" y="320675"/>
            <a:ext cx="1119188" cy="647700"/>
          </a:xfrm>
          <a:prstGeom prst="rect">
            <a:avLst/>
          </a:prstGeom>
          <a:noFill/>
          <a:ln w="9525">
            <a:noFill/>
            <a:miter lim="800000"/>
            <a:headEnd/>
            <a:tailEnd/>
          </a:ln>
        </p:spPr>
      </p:pic>
      <p:sp>
        <p:nvSpPr>
          <p:cNvPr id="5124" name="Espace réservé du contenu 2"/>
          <p:cNvSpPr txBox="1">
            <a:spLocks/>
          </p:cNvSpPr>
          <p:nvPr/>
        </p:nvSpPr>
        <p:spPr bwMode="auto">
          <a:xfrm>
            <a:off x="1146175" y="-2"/>
            <a:ext cx="7997825" cy="1050879"/>
          </a:xfrm>
          <a:prstGeom prst="rect">
            <a:avLst/>
          </a:prstGeom>
          <a:solidFill>
            <a:srgbClr val="00B050"/>
          </a:solidFill>
          <a:ln w="9525">
            <a:noFill/>
            <a:miter lim="800000"/>
            <a:headEnd/>
            <a:tailEnd/>
          </a:ln>
        </p:spPr>
        <p:txBody>
          <a:bodyPr/>
          <a:lstStyle/>
          <a:p>
            <a:pPr marL="342900" indent="-342900" algn="ctr" eaLnBrk="0" hangingPunct="0">
              <a:spcBef>
                <a:spcPct val="20000"/>
              </a:spcBef>
            </a:pPr>
            <a:r>
              <a:rPr lang="en-US" sz="2600" b="1" dirty="0" smtClean="0">
                <a:solidFill>
                  <a:schemeClr val="bg1"/>
                </a:solidFill>
                <a:cs typeface="Arial" charset="0"/>
              </a:rPr>
              <a:t>CONCLUSION)</a:t>
            </a:r>
            <a:endParaRPr lang="fr-FR" sz="2600" b="1" dirty="0">
              <a:solidFill>
                <a:schemeClr val="bg1"/>
              </a:solidFill>
              <a:cs typeface="Arial" charset="0"/>
            </a:endParaRPr>
          </a:p>
        </p:txBody>
      </p:sp>
      <p:sp>
        <p:nvSpPr>
          <p:cNvPr id="5126" name="Espace réservé du contenu 13"/>
          <p:cNvSpPr>
            <a:spLocks noGrp="1"/>
          </p:cNvSpPr>
          <p:nvPr>
            <p:ph sz="half" idx="1"/>
          </p:nvPr>
        </p:nvSpPr>
        <p:spPr>
          <a:xfrm>
            <a:off x="1247442" y="819150"/>
            <a:ext cx="7432533" cy="6038850"/>
          </a:xfrm>
          <a:ln>
            <a:solidFill>
              <a:schemeClr val="tx1"/>
            </a:solidFill>
          </a:ln>
        </p:spPr>
        <p:txBody>
          <a:bodyPr/>
          <a:lstStyle/>
          <a:p>
            <a:pPr>
              <a:buFont typeface="Arial" charset="0"/>
              <a:buNone/>
            </a:pPr>
            <a:endParaRPr lang="fr-FR" sz="800" b="1" dirty="0" smtClean="0">
              <a:latin typeface="Arial" charset="0"/>
              <a:ea typeface="ＭＳ Ｐゴシック" pitchFamily="34" charset="-128"/>
              <a:cs typeface="Arial" charset="0"/>
            </a:endParaRPr>
          </a:p>
          <a:p>
            <a:pPr>
              <a:buNone/>
            </a:pPr>
            <a:endParaRPr lang="en-US" sz="1800" dirty="0" smtClean="0">
              <a:latin typeface="Arial" charset="0"/>
              <a:ea typeface="ＭＳ Ｐゴシック" pitchFamily="34" charset="-128"/>
              <a:cs typeface="Arial" charset="0"/>
            </a:endParaRPr>
          </a:p>
          <a:p>
            <a:pPr>
              <a:buFont typeface="Wingdings" pitchFamily="2" charset="2"/>
              <a:buChar char="q"/>
            </a:pPr>
            <a:r>
              <a:rPr lang="en-US" sz="1800" dirty="0" smtClean="0">
                <a:latin typeface="Arial" charset="0"/>
                <a:ea typeface="ＭＳ Ｐゴシック" pitchFamily="34" charset="-128"/>
                <a:cs typeface="Arial" charset="0"/>
              </a:rPr>
              <a:t>OPR CONTRIBUE A LA CREATION D’OPPORTUNITE  DANS LA REGION</a:t>
            </a:r>
          </a:p>
          <a:p>
            <a:pPr>
              <a:buFont typeface="Wingdings" pitchFamily="2" charset="2"/>
              <a:buChar char="q"/>
            </a:pPr>
            <a:endParaRPr lang="en-US" sz="1800" dirty="0" smtClean="0">
              <a:latin typeface="Arial" charset="0"/>
              <a:ea typeface="ＭＳ Ｐゴシック" pitchFamily="34" charset="-128"/>
              <a:cs typeface="Arial" charset="0"/>
            </a:endParaRPr>
          </a:p>
          <a:p>
            <a:pPr>
              <a:buFont typeface="Wingdings" pitchFamily="2" charset="2"/>
              <a:buChar char="q"/>
            </a:pPr>
            <a:r>
              <a:rPr lang="en-US" sz="1800" dirty="0" smtClean="0">
                <a:latin typeface="Arial" charset="0"/>
                <a:ea typeface="ＭＳ Ｐゴシック" pitchFamily="34" charset="-128"/>
                <a:cs typeface="Arial" charset="0"/>
              </a:rPr>
              <a:t>ACTIONS ROPPA CONTRIBUE A AMPLIFIER LES ACTIONS DES CER ET DES ETATS</a:t>
            </a:r>
          </a:p>
          <a:p>
            <a:pPr>
              <a:buFont typeface="Wingdings" pitchFamily="2" charset="2"/>
              <a:buChar char="q"/>
            </a:pPr>
            <a:endParaRPr lang="en-US" sz="1800" dirty="0" smtClean="0">
              <a:latin typeface="Arial" charset="0"/>
              <a:ea typeface="ＭＳ Ｐゴシック" pitchFamily="34" charset="-128"/>
              <a:cs typeface="Arial" charset="0"/>
            </a:endParaRPr>
          </a:p>
          <a:p>
            <a:pPr>
              <a:buFont typeface="Wingdings" pitchFamily="2" charset="2"/>
              <a:buChar char="q"/>
            </a:pPr>
            <a:r>
              <a:rPr lang="en-US" sz="1800" dirty="0" smtClean="0">
                <a:latin typeface="Arial" charset="0"/>
                <a:ea typeface="ＭＳ Ｐゴシック" pitchFamily="34" charset="-128"/>
                <a:cs typeface="Arial" charset="0"/>
              </a:rPr>
              <a:t>ROPPA CONSTRUIT SON ACTION DANS LE CADRE DU CONSENSUS REGIONAL POUR MIEUX CONTRIBUER  </a:t>
            </a:r>
          </a:p>
          <a:p>
            <a:pPr>
              <a:buFont typeface="Wingdings" pitchFamily="2" charset="2"/>
              <a:buChar char="q"/>
            </a:pPr>
            <a:endParaRPr lang="en-US" sz="1800" dirty="0" smtClean="0">
              <a:latin typeface="Arial" charset="0"/>
              <a:ea typeface="ＭＳ Ｐゴシック" pitchFamily="34" charset="-128"/>
              <a:cs typeface="Arial" charset="0"/>
            </a:endParaRPr>
          </a:p>
          <a:p>
            <a:pPr>
              <a:buFont typeface="Wingdings" pitchFamily="2" charset="2"/>
              <a:buChar char="q"/>
            </a:pPr>
            <a:r>
              <a:rPr lang="en-US" sz="1800" dirty="0" smtClean="0">
                <a:latin typeface="Arial" charset="0"/>
                <a:ea typeface="ＭＳ Ｐゴシック" pitchFamily="34" charset="-128"/>
                <a:cs typeface="Arial" charset="0"/>
              </a:rPr>
              <a:t>ETAT ET CER DOIVENT COMPRENDRE QUE CHACUN EST DANS SON ROLE </a:t>
            </a:r>
          </a:p>
          <a:p>
            <a:pPr>
              <a:buFont typeface="Wingdings" pitchFamily="2" charset="2"/>
              <a:buChar char="q"/>
            </a:pPr>
            <a:endParaRPr lang="en-US" sz="1800" dirty="0" smtClean="0">
              <a:latin typeface="Arial" charset="0"/>
              <a:ea typeface="ＭＳ Ｐゴシック" pitchFamily="34" charset="-128"/>
              <a:cs typeface="Arial" charset="0"/>
            </a:endParaRPr>
          </a:p>
          <a:p>
            <a:pPr>
              <a:buFont typeface="Wingdings" pitchFamily="2" charset="2"/>
              <a:buChar char="q"/>
            </a:pPr>
            <a:r>
              <a:rPr lang="en-US" sz="1800" dirty="0" smtClean="0">
                <a:latin typeface="Arial" charset="0"/>
                <a:ea typeface="ＭＳ Ｐゴシック" pitchFamily="34" charset="-128"/>
                <a:cs typeface="Arial" charset="0"/>
              </a:rPr>
              <a:t>PARTENARIAT ETAT – OP ESSENTIEL  POUR DONNER PLUS D’OPPORTUNITE AU SECTEUR AGRICOLE</a:t>
            </a: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Presentation de la Campagne CULTIVONS-Final">
  <a:themeElements>
    <a:clrScheme name="Custom 1">
      <a:dk1>
        <a:sysClr val="windowText" lastClr="000000"/>
      </a:dk1>
      <a:lt1>
        <a:sysClr val="window" lastClr="FFFFFF"/>
      </a:lt1>
      <a:dk2>
        <a:srgbClr val="4C4C4C"/>
      </a:dk2>
      <a:lt2>
        <a:srgbClr val="EEECE1"/>
      </a:lt2>
      <a:accent1>
        <a:srgbClr val="99CC00"/>
      </a:accent1>
      <a:accent2>
        <a:srgbClr val="6E2585"/>
      </a:accent2>
      <a:accent3>
        <a:srgbClr val="FF7900"/>
      </a:accent3>
      <a:accent4>
        <a:srgbClr val="00B0E1"/>
      </a:accent4>
      <a:accent5>
        <a:srgbClr val="B3B3B3"/>
      </a:accent5>
      <a:accent6>
        <a:srgbClr val="CCCCCC"/>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 de la Campagne CULTIVONS-Final</Template>
  <TotalTime>13512</TotalTime>
  <Words>704</Words>
  <Application>Microsoft Office PowerPoint</Application>
  <PresentationFormat>Affichage à l'écran (4:3)</PresentationFormat>
  <Paragraphs>129</Paragraphs>
  <Slides>10</Slides>
  <Notes>10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Presentation de la Campagne CULTIVONS-Final</vt:lpstr>
      <vt:lpstr>INITIATIVES DU ROPPA: QUELLES OPPORTUNITES POUR LES PNIA ET POUR L’OFFENSIVE RIZ? </vt:lpstr>
      <vt:lpstr>Diapositive 2</vt:lpstr>
      <vt:lpstr>Diapositive 3</vt:lpstr>
      <vt:lpstr>Diapositive 4</vt:lpstr>
      <vt:lpstr>Diapositive 5</vt:lpstr>
      <vt:lpstr>Diapositive 6</vt:lpstr>
      <vt:lpstr>Diapositive 7</vt:lpstr>
      <vt:lpstr>Diapositive 8</vt:lpstr>
      <vt:lpstr>Diapositive 9</vt:lpstr>
      <vt:lpstr>Diapositive 10</vt:lpstr>
    </vt:vector>
  </TitlesOfParts>
  <Company>Oxfam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COORDINATION ET ALIGNEMENT DE L’AIDE : MYTHE OU RÉALITÉ ?</dc:title>
  <dc:creator>Samira Daoud</dc:creator>
  <cp:lastModifiedBy>erick</cp:lastModifiedBy>
  <cp:revision>736</cp:revision>
  <dcterms:created xsi:type="dcterms:W3CDTF">2011-09-05T12:38:10Z</dcterms:created>
  <dcterms:modified xsi:type="dcterms:W3CDTF">2013-03-23T07:43:20Z</dcterms:modified>
</cp:coreProperties>
</file>