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9703D-B126-4242-90F5-E1FFC8378F09}" type="datetimeFigureOut">
              <a:rPr lang="fr-FR" smtClean="0"/>
              <a:pPr/>
              <a:t>22/03/2013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A7A04-E9B9-4176-9892-0FEE73BC658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D2A7A04-E9B9-4176-9892-0FEE73BC6582}"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EB7CC83-3A6D-41E3-93BD-684674ECE276}" type="datetimeFigureOut">
              <a:rPr lang="fr-FR" smtClean="0"/>
              <a:pPr/>
              <a:t>22/03/2013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657612-8AF5-4089-A898-01A4AB66C28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7CC83-3A6D-41E3-93BD-684674ECE276}" type="datetimeFigureOut">
              <a:rPr lang="fr-FR" smtClean="0"/>
              <a:pPr/>
              <a:t>22/03/2013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57612-8AF5-4089-A898-01A4AB66C28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normAutofit fontScale="92500" lnSpcReduction="10000"/>
          </a:bodyPr>
          <a:lstStyle/>
          <a:p>
            <a:r>
              <a:rPr lang="en-US" b="1" dirty="0" smtClean="0"/>
              <a:t>TERMES DE REFERENCE DE L’ETUDE DE FAISABILITE DE L’OFFENSIVE REGIONALE RIZ EN AFRIQUE DE L’OUEST</a:t>
            </a:r>
            <a:endParaRPr lang="fr-FR" b="1" dirty="0"/>
          </a:p>
        </p:txBody>
      </p:sp>
      <p:pic>
        <p:nvPicPr>
          <p:cNvPr id="4" name="Image 3"/>
          <p:cNvPicPr/>
          <p:nvPr/>
        </p:nvPicPr>
        <p:blipFill>
          <a:blip r:embed="rId2" cstate="print"/>
          <a:srcRect/>
          <a:stretch>
            <a:fillRect/>
          </a:stretch>
        </p:blipFill>
        <p:spPr bwMode="auto">
          <a:xfrm>
            <a:off x="3491880" y="1196752"/>
            <a:ext cx="1656184" cy="1656184"/>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251520" y="5877272"/>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5796136" y="5805264"/>
            <a:ext cx="1724025" cy="762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RAPPORT ET DUREE ETUDE</a:t>
            </a:r>
            <a:endParaRPr lang="fr-FR" dirty="0"/>
          </a:p>
        </p:txBody>
      </p:sp>
      <p:sp>
        <p:nvSpPr>
          <p:cNvPr id="3" name="Espace réservé du contenu 2"/>
          <p:cNvSpPr>
            <a:spLocks noGrp="1"/>
          </p:cNvSpPr>
          <p:nvPr>
            <p:ph idx="1"/>
          </p:nvPr>
        </p:nvSpPr>
        <p:spPr/>
        <p:txBody>
          <a:bodyPr>
            <a:normAutofit fontScale="85000" lnSpcReduction="20000"/>
          </a:bodyPr>
          <a:lstStyle/>
          <a:p>
            <a:pPr>
              <a:buClr>
                <a:srgbClr val="43661C"/>
              </a:buClr>
              <a:buSzPct val="125000"/>
              <a:defRPr/>
            </a:pPr>
            <a:r>
              <a:rPr lang="fr-FR" dirty="0"/>
              <a:t>Les consultants soumettront un rapport intérimaire après la revue de la littérature et les grandes consultations. </a:t>
            </a:r>
          </a:p>
          <a:p>
            <a:pPr marL="0" indent="0">
              <a:spcBef>
                <a:spcPts val="0"/>
              </a:spcBef>
              <a:buFontTx/>
              <a:buNone/>
              <a:defRPr/>
            </a:pPr>
            <a:r>
              <a:rPr lang="fr-FR" dirty="0"/>
              <a:t> </a:t>
            </a:r>
          </a:p>
          <a:p>
            <a:pPr>
              <a:spcBef>
                <a:spcPts val="0"/>
              </a:spcBef>
              <a:buClr>
                <a:srgbClr val="43661C"/>
              </a:buClr>
              <a:buSzPct val="125000"/>
              <a:defRPr/>
            </a:pPr>
            <a:r>
              <a:rPr lang="fr-FR" dirty="0"/>
              <a:t>Les consultants soumettront après un rapport provisoire de l’étude de faisabilité technique et financière</a:t>
            </a:r>
          </a:p>
          <a:p>
            <a:pPr marL="0" indent="0">
              <a:spcBef>
                <a:spcPts val="0"/>
              </a:spcBef>
              <a:buFontTx/>
              <a:buNone/>
              <a:defRPr/>
            </a:pPr>
            <a:endParaRPr lang="fr-FR" dirty="0"/>
          </a:p>
          <a:p>
            <a:pPr>
              <a:spcBef>
                <a:spcPts val="0"/>
              </a:spcBef>
              <a:buClr>
                <a:srgbClr val="43661C"/>
              </a:buClr>
              <a:buSzPct val="125000"/>
              <a:defRPr/>
            </a:pPr>
            <a:r>
              <a:rPr lang="fr-FR" dirty="0"/>
              <a:t>Les consultants soumettront un rapport final après avoir pris en compte les différents commentaires</a:t>
            </a:r>
          </a:p>
          <a:p>
            <a:pPr>
              <a:spcBef>
                <a:spcPts val="0"/>
              </a:spcBef>
              <a:defRPr/>
            </a:pPr>
            <a:endParaRPr lang="fr-FR" dirty="0"/>
          </a:p>
          <a:p>
            <a:pPr>
              <a:spcBef>
                <a:spcPts val="0"/>
              </a:spcBef>
              <a:buClr>
                <a:srgbClr val="43661C"/>
              </a:buClr>
              <a:buSzPct val="125000"/>
              <a:defRPr/>
            </a:pPr>
            <a:r>
              <a:rPr lang="fr-FR" dirty="0"/>
              <a:t>L’étude exhaustive durera au plus 90 jours civils avec 65 jours de travail effectif</a:t>
            </a:r>
            <a:endParaRPr lang="en-US" dirty="0"/>
          </a:p>
          <a:p>
            <a:endParaRPr lang="fr-FR" dirty="0"/>
          </a:p>
        </p:txBody>
      </p:sp>
      <p:pic>
        <p:nvPicPr>
          <p:cNvPr id="4" name="Image 3"/>
          <p:cNvPicPr/>
          <p:nvPr/>
        </p:nvPicPr>
        <p:blipFill>
          <a:blip r:embed="rId2" cstate="print"/>
          <a:srcRect/>
          <a:stretch>
            <a:fillRect/>
          </a:stretch>
        </p:blipFill>
        <p:spPr bwMode="auto">
          <a:xfrm>
            <a:off x="-252536" y="0"/>
            <a:ext cx="1512168" cy="1340768"/>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0" y="6210300"/>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732240" y="5877272"/>
            <a:ext cx="1724025" cy="762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FEUILLE DE ROUTE</a:t>
            </a:r>
            <a:endParaRPr lang="fr-FR" dirty="0"/>
          </a:p>
        </p:txBody>
      </p:sp>
      <p:sp>
        <p:nvSpPr>
          <p:cNvPr id="3" name="Espace réservé du contenu 2"/>
          <p:cNvSpPr>
            <a:spLocks noGrp="1"/>
          </p:cNvSpPr>
          <p:nvPr>
            <p:ph idx="1"/>
          </p:nvPr>
        </p:nvSpPr>
        <p:spPr/>
        <p:txBody>
          <a:bodyPr>
            <a:normAutofit fontScale="85000" lnSpcReduction="10000"/>
          </a:bodyPr>
          <a:lstStyle/>
          <a:p>
            <a:pPr>
              <a:spcBef>
                <a:spcPts val="1200"/>
              </a:spcBef>
              <a:buClr>
                <a:srgbClr val="43661C"/>
              </a:buClr>
              <a:buSzPct val="125000"/>
            </a:pPr>
            <a:r>
              <a:rPr lang="fr-FR" dirty="0" smtClean="0"/>
              <a:t>Lancement de l’appel d’offre pour recruter les consultants qui seront en charge de la formulation de l’étude de faisabilité : Avril</a:t>
            </a:r>
          </a:p>
          <a:p>
            <a:pPr>
              <a:spcBef>
                <a:spcPts val="1200"/>
              </a:spcBef>
              <a:buClr>
                <a:srgbClr val="43661C"/>
              </a:buClr>
              <a:buSzPct val="125000"/>
            </a:pPr>
            <a:r>
              <a:rPr lang="fr-FR" dirty="0" smtClean="0"/>
              <a:t>Réunion de lancement de l’étude de faisabilité : Mi-</a:t>
            </a:r>
            <a:r>
              <a:rPr lang="en-US" dirty="0" err="1" smtClean="0"/>
              <a:t>Juin</a:t>
            </a:r>
            <a:endParaRPr lang="en-US" dirty="0" smtClean="0"/>
          </a:p>
          <a:p>
            <a:pPr>
              <a:spcBef>
                <a:spcPts val="1200"/>
              </a:spcBef>
              <a:buClr>
                <a:srgbClr val="43661C"/>
              </a:buClr>
              <a:buSzPct val="125000"/>
            </a:pPr>
            <a:r>
              <a:rPr lang="fr-FR" dirty="0" smtClean="0"/>
              <a:t>Rapport de synthèse de la revue de littérature et énoncé des grands axes de l’étude de faisabilité : Juillet</a:t>
            </a:r>
            <a:endParaRPr lang="en-US" dirty="0" smtClean="0"/>
          </a:p>
          <a:p>
            <a:pPr>
              <a:spcBef>
                <a:spcPts val="1200"/>
              </a:spcBef>
              <a:buClr>
                <a:srgbClr val="43661C"/>
              </a:buClr>
              <a:buSzPct val="125000"/>
            </a:pPr>
            <a:r>
              <a:rPr lang="fr-FR" dirty="0" smtClean="0"/>
              <a:t>Dépôt du rapport de l’étude de faisabilité : Mi-</a:t>
            </a:r>
            <a:r>
              <a:rPr lang="en-US" dirty="0" smtClean="0"/>
              <a:t>Sept</a:t>
            </a:r>
          </a:p>
          <a:p>
            <a:pPr>
              <a:spcBef>
                <a:spcPts val="1200"/>
              </a:spcBef>
              <a:buClr>
                <a:srgbClr val="43661C"/>
              </a:buClr>
              <a:buSzPct val="125000"/>
            </a:pPr>
            <a:r>
              <a:rPr lang="fr-FR" dirty="0" smtClean="0"/>
              <a:t>Atelier de validation de l’étude de faisabilité : Fin </a:t>
            </a:r>
            <a:r>
              <a:rPr lang="en-US" dirty="0" err="1" smtClean="0"/>
              <a:t>Septembre</a:t>
            </a:r>
            <a:endParaRPr lang="fr-FR" dirty="0"/>
          </a:p>
        </p:txBody>
      </p:sp>
      <p:pic>
        <p:nvPicPr>
          <p:cNvPr id="4" name="Image 3"/>
          <p:cNvPicPr/>
          <p:nvPr/>
        </p:nvPicPr>
        <p:blipFill>
          <a:blip r:embed="rId2" cstate="print"/>
          <a:srcRect/>
          <a:stretch>
            <a:fillRect/>
          </a:stretch>
        </p:blipFill>
        <p:spPr bwMode="auto">
          <a:xfrm>
            <a:off x="0" y="0"/>
            <a:ext cx="1475656" cy="1412776"/>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251520" y="5877272"/>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516216" y="5661248"/>
            <a:ext cx="1724025" cy="762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pPr lvl="2" algn="ctr">
              <a:buNone/>
            </a:pPr>
            <a:r>
              <a:rPr lang="fr-FR" sz="3200" b="1" dirty="0" smtClean="0"/>
              <a:t>Merci pour votre attention</a:t>
            </a:r>
            <a:endParaRPr lang="fr-FR" sz="3200" b="1" dirty="0"/>
          </a:p>
        </p:txBody>
      </p:sp>
      <p:pic>
        <p:nvPicPr>
          <p:cNvPr id="4" name="Image 3"/>
          <p:cNvPicPr/>
          <p:nvPr/>
        </p:nvPicPr>
        <p:blipFill>
          <a:blip r:embed="rId2" cstate="print"/>
          <a:srcRect/>
          <a:stretch>
            <a:fillRect/>
          </a:stretch>
        </p:blipFill>
        <p:spPr bwMode="auto">
          <a:xfrm>
            <a:off x="3275856" y="188640"/>
            <a:ext cx="1656184" cy="1656184"/>
          </a:xfrm>
          <a:prstGeom prst="rect">
            <a:avLst/>
          </a:prstGeom>
          <a:solidFill>
            <a:srgbClr val="FFFFFF">
              <a:alpha val="0"/>
            </a:srgbClr>
          </a:solidFill>
          <a:ln w="9525">
            <a:noFill/>
            <a:miter lim="800000"/>
            <a:headEnd/>
            <a:tailEnd/>
          </a:ln>
        </p:spPr>
      </p:pic>
      <p:pic>
        <p:nvPicPr>
          <p:cNvPr id="5" name="Image 4" descr="Description : logo Le Hub Rural"/>
          <p:cNvPicPr/>
          <p:nvPr/>
        </p:nvPicPr>
        <p:blipFill>
          <a:blip r:embed="rId3" cstate="print"/>
          <a:srcRect/>
          <a:stretch>
            <a:fillRect/>
          </a:stretch>
        </p:blipFill>
        <p:spPr bwMode="auto">
          <a:xfrm>
            <a:off x="6948264" y="5805264"/>
            <a:ext cx="1724025" cy="762000"/>
          </a:xfrm>
          <a:prstGeom prst="rect">
            <a:avLst/>
          </a:prstGeom>
          <a:noFill/>
        </p:spPr>
      </p:pic>
      <p:pic>
        <p:nvPicPr>
          <p:cNvPr id="6" name="Image 5"/>
          <p:cNvPicPr/>
          <p:nvPr/>
        </p:nvPicPr>
        <p:blipFill>
          <a:blip r:embed="rId4" cstate="print"/>
          <a:srcRect/>
          <a:stretch>
            <a:fillRect/>
          </a:stretch>
        </p:blipFill>
        <p:spPr bwMode="auto">
          <a:xfrm>
            <a:off x="251520" y="5877272"/>
            <a:ext cx="2590196" cy="64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chemeClr val="tx1"/>
                </a:solidFill>
              </a:rPr>
              <a:t>CONTEXTE ET JUSTIFICATION</a:t>
            </a:r>
            <a:endParaRPr lang="fr-FR" dirty="0"/>
          </a:p>
        </p:txBody>
      </p:sp>
      <p:sp>
        <p:nvSpPr>
          <p:cNvPr id="3" name="Espace réservé du contenu 2"/>
          <p:cNvSpPr>
            <a:spLocks noGrp="1"/>
          </p:cNvSpPr>
          <p:nvPr>
            <p:ph idx="1"/>
          </p:nvPr>
        </p:nvSpPr>
        <p:spPr/>
        <p:txBody>
          <a:bodyPr>
            <a:normAutofit fontScale="92500" lnSpcReduction="20000"/>
          </a:bodyPr>
          <a:lstStyle/>
          <a:p>
            <a:pPr>
              <a:spcAft>
                <a:spcPts val="600"/>
              </a:spcAft>
              <a:buClr>
                <a:srgbClr val="43661C"/>
              </a:buClr>
              <a:buSzPct val="125000"/>
            </a:pPr>
            <a:r>
              <a:rPr lang="en-US" dirty="0" err="1" smtClean="0"/>
              <a:t>Riz</a:t>
            </a:r>
            <a:r>
              <a:rPr lang="en-US" dirty="0" smtClean="0"/>
              <a:t>:  </a:t>
            </a:r>
            <a:r>
              <a:rPr lang="en-US" dirty="0" err="1" smtClean="0"/>
              <a:t>denrée</a:t>
            </a:r>
            <a:r>
              <a:rPr lang="en-US" dirty="0" smtClean="0"/>
              <a:t> </a:t>
            </a:r>
            <a:r>
              <a:rPr lang="en-US" dirty="0" err="1" smtClean="0"/>
              <a:t>stratégique</a:t>
            </a:r>
            <a:r>
              <a:rPr lang="en-US" dirty="0" smtClean="0"/>
              <a:t> pour la </a:t>
            </a:r>
            <a:r>
              <a:rPr lang="en-US" dirty="0" err="1" smtClean="0"/>
              <a:t>sécurité</a:t>
            </a:r>
            <a:r>
              <a:rPr lang="en-US" dirty="0" smtClean="0"/>
              <a:t> </a:t>
            </a:r>
            <a:r>
              <a:rPr lang="en-US" dirty="0" err="1" smtClean="0"/>
              <a:t>alimentaire</a:t>
            </a:r>
            <a:r>
              <a:rPr lang="en-US" dirty="0" smtClean="0"/>
              <a:t> en </a:t>
            </a:r>
            <a:r>
              <a:rPr lang="en-US" dirty="0" err="1" smtClean="0"/>
              <a:t>Afrique</a:t>
            </a:r>
            <a:r>
              <a:rPr lang="en-US" dirty="0" smtClean="0"/>
              <a:t> de </a:t>
            </a:r>
            <a:r>
              <a:rPr lang="en-US" dirty="0" err="1" smtClean="0"/>
              <a:t>l’Ouest</a:t>
            </a:r>
            <a:r>
              <a:rPr lang="en-US" dirty="0" smtClean="0"/>
              <a:t> </a:t>
            </a:r>
          </a:p>
          <a:p>
            <a:pPr>
              <a:spcAft>
                <a:spcPts val="600"/>
              </a:spcAft>
              <a:buClr>
                <a:srgbClr val="43661C"/>
              </a:buClr>
              <a:buSzPct val="125000"/>
            </a:pPr>
            <a:r>
              <a:rPr lang="en-US" dirty="0" err="1" smtClean="0"/>
              <a:t>Demande</a:t>
            </a:r>
            <a:r>
              <a:rPr lang="en-US" dirty="0" smtClean="0"/>
              <a:t> </a:t>
            </a:r>
            <a:r>
              <a:rPr lang="en-US" dirty="0" err="1" smtClean="0"/>
              <a:t>croissante</a:t>
            </a:r>
            <a:r>
              <a:rPr lang="en-US" dirty="0" smtClean="0"/>
              <a:t> </a:t>
            </a:r>
          </a:p>
          <a:p>
            <a:pPr>
              <a:spcAft>
                <a:spcPts val="600"/>
              </a:spcAft>
              <a:buClr>
                <a:srgbClr val="43661C"/>
              </a:buClr>
              <a:buSzPct val="125000"/>
            </a:pPr>
            <a:r>
              <a:rPr lang="en-US" dirty="0" smtClean="0"/>
              <a:t>Augmentation de la production locale de 7 MT (1990s) a 11 MT (2011)</a:t>
            </a:r>
          </a:p>
          <a:p>
            <a:pPr>
              <a:spcAft>
                <a:spcPts val="600"/>
              </a:spcAft>
              <a:buClr>
                <a:srgbClr val="43661C"/>
              </a:buClr>
              <a:buSzPct val="125000"/>
            </a:pPr>
            <a:r>
              <a:rPr lang="en-US" dirty="0" err="1" smtClean="0"/>
              <a:t>Mais</a:t>
            </a:r>
            <a:r>
              <a:rPr lang="en-US" dirty="0" smtClean="0"/>
              <a:t> production locale </a:t>
            </a:r>
            <a:r>
              <a:rPr lang="en-US" dirty="0" err="1" smtClean="0"/>
              <a:t>toujours</a:t>
            </a:r>
            <a:r>
              <a:rPr lang="en-US" dirty="0" smtClean="0"/>
              <a:t> </a:t>
            </a:r>
            <a:r>
              <a:rPr lang="en-US" dirty="0" err="1" smtClean="0"/>
              <a:t>déficitaire</a:t>
            </a:r>
            <a:r>
              <a:rPr lang="en-US" dirty="0" smtClean="0"/>
              <a:t> </a:t>
            </a:r>
            <a:r>
              <a:rPr lang="en-US" dirty="0" err="1" smtClean="0"/>
              <a:t>entrainant</a:t>
            </a:r>
            <a:r>
              <a:rPr lang="en-US" dirty="0" smtClean="0"/>
              <a:t> des importations </a:t>
            </a:r>
            <a:r>
              <a:rPr lang="en-US" dirty="0" err="1" smtClean="0"/>
              <a:t>massives</a:t>
            </a:r>
            <a:endParaRPr lang="en-US" dirty="0" smtClean="0"/>
          </a:p>
          <a:p>
            <a:pPr>
              <a:spcAft>
                <a:spcPts val="600"/>
              </a:spcAft>
              <a:buClr>
                <a:srgbClr val="43661C"/>
              </a:buClr>
              <a:buSzPct val="125000"/>
            </a:pPr>
            <a:r>
              <a:rPr lang="en-US" b="1" i="1" dirty="0" err="1" smtClean="0">
                <a:solidFill>
                  <a:srgbClr val="0070C0"/>
                </a:solidFill>
              </a:rPr>
              <a:t>Accroissement</a:t>
            </a:r>
            <a:r>
              <a:rPr lang="en-US" b="1" i="1" dirty="0" smtClean="0">
                <a:solidFill>
                  <a:srgbClr val="0070C0"/>
                </a:solidFill>
              </a:rPr>
              <a:t> durable de la production </a:t>
            </a:r>
            <a:r>
              <a:rPr lang="en-US" b="1" i="1" dirty="0" err="1" smtClean="0">
                <a:solidFill>
                  <a:srgbClr val="0070C0"/>
                </a:solidFill>
              </a:rPr>
              <a:t>rizicole</a:t>
            </a:r>
            <a:r>
              <a:rPr lang="en-US" b="1" i="1" dirty="0" smtClean="0">
                <a:solidFill>
                  <a:srgbClr val="0070C0"/>
                </a:solidFill>
              </a:rPr>
              <a:t>: </a:t>
            </a:r>
            <a:r>
              <a:rPr lang="en-US" b="1" i="1" dirty="0" err="1" smtClean="0">
                <a:solidFill>
                  <a:srgbClr val="0070C0"/>
                </a:solidFill>
              </a:rPr>
              <a:t>enjeu</a:t>
            </a:r>
            <a:r>
              <a:rPr lang="en-US" b="1" i="1" dirty="0" smtClean="0">
                <a:solidFill>
                  <a:srgbClr val="0070C0"/>
                </a:solidFill>
              </a:rPr>
              <a:t> </a:t>
            </a:r>
            <a:r>
              <a:rPr lang="en-US" b="1" i="1" dirty="0" err="1" smtClean="0">
                <a:solidFill>
                  <a:srgbClr val="0070C0"/>
                </a:solidFill>
              </a:rPr>
              <a:t>majeur</a:t>
            </a:r>
            <a:r>
              <a:rPr lang="en-US" b="1" i="1" dirty="0" smtClean="0">
                <a:solidFill>
                  <a:srgbClr val="0070C0"/>
                </a:solidFill>
              </a:rPr>
              <a:t> pour les </a:t>
            </a:r>
            <a:r>
              <a:rPr lang="en-US" b="1" i="1" dirty="0" err="1" smtClean="0">
                <a:solidFill>
                  <a:srgbClr val="0070C0"/>
                </a:solidFill>
              </a:rPr>
              <a:t>gouvernements</a:t>
            </a:r>
            <a:r>
              <a:rPr lang="en-US" b="1" i="1" dirty="0" smtClean="0">
                <a:solidFill>
                  <a:srgbClr val="0070C0"/>
                </a:solidFill>
              </a:rPr>
              <a:t> de la CEDEAO</a:t>
            </a:r>
            <a:endParaRPr lang="fr-FR" b="1" i="1" dirty="0">
              <a:solidFill>
                <a:srgbClr val="0070C0"/>
              </a:solidFill>
            </a:endParaRPr>
          </a:p>
        </p:txBody>
      </p:sp>
      <p:pic>
        <p:nvPicPr>
          <p:cNvPr id="4" name="Image 3"/>
          <p:cNvPicPr/>
          <p:nvPr/>
        </p:nvPicPr>
        <p:blipFill>
          <a:blip r:embed="rId2" cstate="print"/>
          <a:srcRect/>
          <a:stretch>
            <a:fillRect/>
          </a:stretch>
        </p:blipFill>
        <p:spPr bwMode="auto">
          <a:xfrm>
            <a:off x="-252536" y="0"/>
            <a:ext cx="1368152" cy="1340768"/>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0" y="6210300"/>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876256" y="5877272"/>
            <a:ext cx="1724025" cy="76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chemeClr val="tx1"/>
                </a:solidFill>
              </a:rPr>
              <a:t>CONTEXTE ET JUSTIFICATION</a:t>
            </a:r>
            <a:endParaRPr lang="fr-FR" dirty="0"/>
          </a:p>
        </p:txBody>
      </p:sp>
      <p:sp>
        <p:nvSpPr>
          <p:cNvPr id="3" name="Espace réservé du contenu 2"/>
          <p:cNvSpPr>
            <a:spLocks noGrp="1"/>
          </p:cNvSpPr>
          <p:nvPr>
            <p:ph idx="1"/>
          </p:nvPr>
        </p:nvSpPr>
        <p:spPr/>
        <p:txBody>
          <a:bodyPr>
            <a:normAutofit fontScale="70000" lnSpcReduction="20000"/>
          </a:bodyPr>
          <a:lstStyle/>
          <a:p>
            <a:pPr>
              <a:spcAft>
                <a:spcPts val="1200"/>
              </a:spcAft>
              <a:buClr>
                <a:srgbClr val="43661C"/>
              </a:buClr>
              <a:buSzPct val="125000"/>
            </a:pPr>
            <a:r>
              <a:rPr lang="en-US" dirty="0" smtClean="0"/>
              <a:t>De </a:t>
            </a:r>
            <a:r>
              <a:rPr lang="en-US" dirty="0" err="1" smtClean="0"/>
              <a:t>nombreux</a:t>
            </a:r>
            <a:r>
              <a:rPr lang="en-US" dirty="0" smtClean="0"/>
              <a:t> </a:t>
            </a:r>
            <a:r>
              <a:rPr lang="en-US" dirty="0" err="1" smtClean="0"/>
              <a:t>investissements</a:t>
            </a:r>
            <a:r>
              <a:rPr lang="en-US" dirty="0" smtClean="0"/>
              <a:t> </a:t>
            </a:r>
            <a:r>
              <a:rPr lang="en-US" dirty="0" err="1" smtClean="0"/>
              <a:t>réalisés</a:t>
            </a:r>
            <a:r>
              <a:rPr lang="en-US" dirty="0" smtClean="0"/>
              <a:t> par les institutions </a:t>
            </a:r>
            <a:r>
              <a:rPr lang="en-US" dirty="0" err="1" smtClean="0"/>
              <a:t>régionales</a:t>
            </a:r>
            <a:r>
              <a:rPr lang="en-US" dirty="0" smtClean="0"/>
              <a:t>, </a:t>
            </a:r>
            <a:r>
              <a:rPr lang="en-US" dirty="0" err="1" smtClean="0"/>
              <a:t>gouvernements</a:t>
            </a:r>
            <a:r>
              <a:rPr lang="en-US" dirty="0" smtClean="0"/>
              <a:t>, ONGs, </a:t>
            </a:r>
            <a:r>
              <a:rPr lang="en-US" dirty="0" err="1" smtClean="0"/>
              <a:t>compagnies</a:t>
            </a:r>
            <a:r>
              <a:rPr lang="en-US" dirty="0" smtClean="0"/>
              <a:t> </a:t>
            </a:r>
            <a:r>
              <a:rPr lang="en-US" dirty="0" err="1" smtClean="0"/>
              <a:t>privées</a:t>
            </a:r>
            <a:endParaRPr lang="en-US" dirty="0" smtClean="0"/>
          </a:p>
          <a:p>
            <a:pPr>
              <a:spcAft>
                <a:spcPts val="1200"/>
              </a:spcAft>
              <a:buClr>
                <a:srgbClr val="43661C"/>
              </a:buClr>
              <a:buSzPct val="125000"/>
            </a:pPr>
            <a:r>
              <a:rPr lang="en-US" dirty="0" smtClean="0"/>
              <a:t>La CEDEAO, </a:t>
            </a:r>
            <a:r>
              <a:rPr lang="en-US" dirty="0" err="1" smtClean="0"/>
              <a:t>l’UEMOA</a:t>
            </a:r>
            <a:r>
              <a:rPr lang="en-US" dirty="0" smtClean="0"/>
              <a:t> et les pays </a:t>
            </a:r>
            <a:r>
              <a:rPr lang="en-US" dirty="0" err="1" smtClean="0"/>
              <a:t>ont</a:t>
            </a:r>
            <a:r>
              <a:rPr lang="en-US" dirty="0" smtClean="0"/>
              <a:t>  </a:t>
            </a:r>
            <a:r>
              <a:rPr lang="en-US" dirty="0" err="1" smtClean="0"/>
              <a:t>identifié</a:t>
            </a:r>
            <a:r>
              <a:rPr lang="en-US" dirty="0" smtClean="0"/>
              <a:t> le </a:t>
            </a:r>
            <a:r>
              <a:rPr lang="en-US" dirty="0" err="1" smtClean="0"/>
              <a:t>riz</a:t>
            </a:r>
            <a:r>
              <a:rPr lang="en-US" dirty="0" smtClean="0"/>
              <a:t> </a:t>
            </a:r>
            <a:r>
              <a:rPr lang="en-US" dirty="0" err="1" smtClean="0"/>
              <a:t>comme</a:t>
            </a:r>
            <a:r>
              <a:rPr lang="en-US" dirty="0" smtClean="0"/>
              <a:t> </a:t>
            </a:r>
            <a:r>
              <a:rPr lang="en-US" dirty="0" err="1" smtClean="0"/>
              <a:t>denrée</a:t>
            </a:r>
            <a:r>
              <a:rPr lang="en-US" dirty="0" smtClean="0"/>
              <a:t> </a:t>
            </a:r>
            <a:r>
              <a:rPr lang="en-US" dirty="0" err="1" smtClean="0"/>
              <a:t>stratégique</a:t>
            </a:r>
            <a:r>
              <a:rPr lang="en-US" dirty="0" smtClean="0"/>
              <a:t> à </a:t>
            </a:r>
            <a:r>
              <a:rPr lang="en-US" dirty="0" err="1" smtClean="0"/>
              <a:t>promouvoir</a:t>
            </a:r>
            <a:r>
              <a:rPr lang="en-US" dirty="0" smtClean="0"/>
              <a:t> pour</a:t>
            </a:r>
            <a:r>
              <a:rPr lang="en-US" sz="3600" dirty="0" smtClean="0"/>
              <a:t>: </a:t>
            </a:r>
            <a:r>
              <a:rPr lang="en-US" sz="2800" dirty="0" smtClean="0"/>
              <a:t>(</a:t>
            </a:r>
            <a:r>
              <a:rPr lang="en-US" sz="2800" dirty="0" err="1" smtClean="0"/>
              <a:t>i</a:t>
            </a:r>
            <a:r>
              <a:rPr lang="en-US" sz="2800" dirty="0" smtClean="0"/>
              <a:t>) exploiter </a:t>
            </a:r>
            <a:r>
              <a:rPr lang="en-US" sz="2800" dirty="0" err="1" smtClean="0"/>
              <a:t>l’énorme</a:t>
            </a:r>
            <a:r>
              <a:rPr lang="en-US" sz="2800" dirty="0" smtClean="0"/>
              <a:t> </a:t>
            </a:r>
            <a:r>
              <a:rPr lang="en-US" sz="2800" dirty="0" err="1" smtClean="0"/>
              <a:t>potentiel</a:t>
            </a:r>
            <a:r>
              <a:rPr lang="en-US" sz="2800" dirty="0" smtClean="0"/>
              <a:t> </a:t>
            </a:r>
            <a:r>
              <a:rPr lang="en-US" sz="2800" dirty="0" err="1" smtClean="0"/>
              <a:t>existant</a:t>
            </a:r>
            <a:r>
              <a:rPr lang="en-US" sz="2800" dirty="0" smtClean="0"/>
              <a:t>, (ii) </a:t>
            </a:r>
            <a:r>
              <a:rPr lang="en-US" sz="2800" dirty="0" err="1" smtClean="0"/>
              <a:t>réduire</a:t>
            </a:r>
            <a:r>
              <a:rPr lang="en-US" sz="2800" dirty="0" smtClean="0"/>
              <a:t> la </a:t>
            </a:r>
            <a:r>
              <a:rPr lang="en-US" sz="2800" dirty="0" err="1" smtClean="0"/>
              <a:t>dépendance</a:t>
            </a:r>
            <a:r>
              <a:rPr lang="en-US" sz="2800" dirty="0" smtClean="0"/>
              <a:t> </a:t>
            </a:r>
            <a:r>
              <a:rPr lang="en-US" sz="2800" dirty="0" err="1" smtClean="0"/>
              <a:t>vis</a:t>
            </a:r>
            <a:r>
              <a:rPr lang="en-US" sz="2800" dirty="0" smtClean="0"/>
              <a:t> à </a:t>
            </a:r>
            <a:r>
              <a:rPr lang="en-US" sz="2800" dirty="0" err="1" smtClean="0"/>
              <a:t>vis</a:t>
            </a:r>
            <a:r>
              <a:rPr lang="en-US" sz="2800" dirty="0" smtClean="0"/>
              <a:t> des importations, (iii) </a:t>
            </a:r>
            <a:r>
              <a:rPr lang="en-US" sz="2800" dirty="0" err="1" smtClean="0"/>
              <a:t>développer</a:t>
            </a:r>
            <a:r>
              <a:rPr lang="en-US" sz="2800" dirty="0" smtClean="0"/>
              <a:t> le </a:t>
            </a:r>
            <a:r>
              <a:rPr lang="en-US" sz="2800" dirty="0" err="1" smtClean="0"/>
              <a:t>marché</a:t>
            </a:r>
            <a:r>
              <a:rPr lang="en-US" sz="2800" dirty="0" smtClean="0"/>
              <a:t> </a:t>
            </a:r>
            <a:r>
              <a:rPr lang="en-US" sz="2800" dirty="0" err="1" smtClean="0"/>
              <a:t>régional</a:t>
            </a:r>
            <a:endParaRPr lang="en-US" sz="2800" dirty="0" smtClean="0"/>
          </a:p>
          <a:p>
            <a:pPr>
              <a:spcAft>
                <a:spcPts val="1200"/>
              </a:spcAft>
              <a:buClr>
                <a:srgbClr val="43661C"/>
              </a:buClr>
              <a:buSzPct val="125000"/>
            </a:pPr>
            <a:r>
              <a:rPr lang="en-US" dirty="0" smtClean="0"/>
              <a:t>Effort </a:t>
            </a:r>
            <a:r>
              <a:rPr lang="en-US" dirty="0" err="1" smtClean="0"/>
              <a:t>régional</a:t>
            </a:r>
            <a:r>
              <a:rPr lang="en-US" dirty="0" smtClean="0"/>
              <a:t> pour </a:t>
            </a:r>
            <a:r>
              <a:rPr lang="en-US" dirty="0" err="1" smtClean="0"/>
              <a:t>réaliser</a:t>
            </a:r>
            <a:r>
              <a:rPr lang="en-US" dirty="0" smtClean="0"/>
              <a:t> des economies </a:t>
            </a:r>
            <a:r>
              <a:rPr lang="en-US" dirty="0" err="1" smtClean="0"/>
              <a:t>d’échelle</a:t>
            </a:r>
            <a:r>
              <a:rPr lang="en-US" dirty="0" smtClean="0"/>
              <a:t> et </a:t>
            </a:r>
            <a:r>
              <a:rPr lang="en-US" dirty="0" err="1" smtClean="0"/>
              <a:t>résoudre</a:t>
            </a:r>
            <a:r>
              <a:rPr lang="en-US" dirty="0" smtClean="0"/>
              <a:t> de </a:t>
            </a:r>
            <a:r>
              <a:rPr lang="en-US" dirty="0" err="1" smtClean="0"/>
              <a:t>manière</a:t>
            </a:r>
            <a:r>
              <a:rPr lang="en-US" dirty="0" smtClean="0"/>
              <a:t> </a:t>
            </a:r>
            <a:r>
              <a:rPr lang="en-US" dirty="0" err="1" smtClean="0"/>
              <a:t>efficace</a:t>
            </a:r>
            <a:r>
              <a:rPr lang="en-US" dirty="0" smtClean="0"/>
              <a:t> des </a:t>
            </a:r>
            <a:r>
              <a:rPr lang="en-US" dirty="0" err="1" smtClean="0"/>
              <a:t>problèmes</a:t>
            </a:r>
            <a:r>
              <a:rPr lang="en-US" dirty="0" smtClean="0"/>
              <a:t> </a:t>
            </a:r>
            <a:r>
              <a:rPr lang="en-US" dirty="0" err="1" smtClean="0"/>
              <a:t>communs</a:t>
            </a:r>
            <a:r>
              <a:rPr lang="en-US" dirty="0" smtClean="0"/>
              <a:t> </a:t>
            </a:r>
            <a:r>
              <a:rPr lang="en-US" dirty="0" smtClean="0"/>
              <a:t>à </a:t>
            </a:r>
            <a:r>
              <a:rPr lang="en-US" dirty="0" err="1" smtClean="0"/>
              <a:t>plusieurs</a:t>
            </a:r>
            <a:r>
              <a:rPr lang="en-US" dirty="0" smtClean="0"/>
              <a:t> pays </a:t>
            </a:r>
            <a:r>
              <a:rPr lang="en-US" dirty="0" err="1" smtClean="0"/>
              <a:t>Ouest</a:t>
            </a:r>
            <a:r>
              <a:rPr lang="en-US" dirty="0" smtClean="0"/>
              <a:t> </a:t>
            </a:r>
            <a:r>
              <a:rPr lang="en-US" dirty="0" err="1" smtClean="0"/>
              <a:t>Africains</a:t>
            </a:r>
            <a:r>
              <a:rPr lang="en-US" dirty="0" smtClean="0"/>
              <a:t>, </a:t>
            </a:r>
            <a:r>
              <a:rPr lang="en-US" dirty="0" err="1" smtClean="0"/>
              <a:t>s’impose</a:t>
            </a:r>
            <a:endParaRPr lang="en-US" dirty="0" smtClean="0"/>
          </a:p>
          <a:p>
            <a:pPr>
              <a:spcAft>
                <a:spcPts val="1200"/>
              </a:spcAft>
              <a:buClr>
                <a:srgbClr val="43661C"/>
              </a:buClr>
              <a:buSzPct val="125000"/>
            </a:pPr>
            <a:r>
              <a:rPr lang="en-US" dirty="0" err="1" smtClean="0"/>
              <a:t>Nécessité</a:t>
            </a:r>
            <a:r>
              <a:rPr lang="en-US" dirty="0" smtClean="0"/>
              <a:t> de </a:t>
            </a:r>
            <a:r>
              <a:rPr lang="en-US" dirty="0" err="1" smtClean="0"/>
              <a:t>développer</a:t>
            </a:r>
            <a:r>
              <a:rPr lang="en-US" dirty="0" smtClean="0"/>
              <a:t> des </a:t>
            </a:r>
            <a:r>
              <a:rPr lang="en-US" dirty="0" err="1" smtClean="0"/>
              <a:t>approches</a:t>
            </a:r>
            <a:r>
              <a:rPr lang="en-US" dirty="0" smtClean="0"/>
              <a:t> </a:t>
            </a:r>
            <a:r>
              <a:rPr lang="en-US" dirty="0" err="1" smtClean="0"/>
              <a:t>innovantes</a:t>
            </a:r>
            <a:r>
              <a:rPr lang="en-US" dirty="0" smtClean="0"/>
              <a:t> pour  </a:t>
            </a:r>
            <a:r>
              <a:rPr lang="en-US" dirty="0" smtClean="0"/>
              <a:t>booster la production de </a:t>
            </a:r>
            <a:r>
              <a:rPr lang="en-US" dirty="0" err="1" smtClean="0"/>
              <a:t>riz</a:t>
            </a:r>
            <a:r>
              <a:rPr lang="en-US" dirty="0" smtClean="0"/>
              <a:t> et </a:t>
            </a:r>
            <a:r>
              <a:rPr lang="en-US" dirty="0" err="1" smtClean="0"/>
              <a:t>promouvoir</a:t>
            </a:r>
            <a:r>
              <a:rPr lang="en-US" dirty="0" smtClean="0"/>
              <a:t> le commerce </a:t>
            </a:r>
            <a:r>
              <a:rPr lang="en-US" dirty="0" err="1" smtClean="0"/>
              <a:t>transfrontalier</a:t>
            </a:r>
            <a:endParaRPr lang="en-US" dirty="0" smtClean="0"/>
          </a:p>
          <a:p>
            <a:endParaRPr lang="en-US" dirty="0" smtClean="0"/>
          </a:p>
          <a:p>
            <a:endParaRPr lang="fr-FR" dirty="0"/>
          </a:p>
        </p:txBody>
      </p:sp>
      <p:pic>
        <p:nvPicPr>
          <p:cNvPr id="4" name="Image 3"/>
          <p:cNvPicPr/>
          <p:nvPr/>
        </p:nvPicPr>
        <p:blipFill>
          <a:blip r:embed="rId2" cstate="print"/>
          <a:srcRect/>
          <a:stretch>
            <a:fillRect/>
          </a:stretch>
        </p:blipFill>
        <p:spPr bwMode="auto">
          <a:xfrm>
            <a:off x="-324544" y="-171400"/>
            <a:ext cx="1440160" cy="1224136"/>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251520" y="5877272"/>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7020272" y="5805264"/>
            <a:ext cx="1724025" cy="762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OBJECTIFS</a:t>
            </a:r>
            <a:endParaRPr lang="fr-FR" dirty="0"/>
          </a:p>
        </p:txBody>
      </p:sp>
      <p:sp>
        <p:nvSpPr>
          <p:cNvPr id="3" name="Espace réservé du contenu 2"/>
          <p:cNvSpPr>
            <a:spLocks noGrp="1"/>
          </p:cNvSpPr>
          <p:nvPr>
            <p:ph idx="1"/>
          </p:nvPr>
        </p:nvSpPr>
        <p:spPr/>
        <p:txBody>
          <a:bodyPr>
            <a:normAutofit lnSpcReduction="10000"/>
          </a:bodyPr>
          <a:lstStyle/>
          <a:p>
            <a:pPr>
              <a:buClr>
                <a:srgbClr val="43661C"/>
              </a:buClr>
              <a:buSzPct val="125000"/>
              <a:defRPr/>
            </a:pPr>
            <a:r>
              <a:rPr lang="en-US" dirty="0" err="1"/>
              <a:t>Objectif</a:t>
            </a:r>
            <a:r>
              <a:rPr lang="en-US" dirty="0"/>
              <a:t> global:</a:t>
            </a:r>
          </a:p>
          <a:p>
            <a:pPr marL="0" indent="0">
              <a:buFontTx/>
              <a:buNone/>
              <a:defRPr/>
            </a:pPr>
            <a:endParaRPr lang="fr-FR" dirty="0"/>
          </a:p>
          <a:p>
            <a:pPr marL="0" indent="0">
              <a:buFontTx/>
              <a:buNone/>
              <a:defRPr/>
            </a:pPr>
            <a:r>
              <a:rPr lang="fr-FR" dirty="0"/>
              <a:t>Formuler un programme qui va appuyer l’ensemble des initiatives régionales et des stratégies nationales pour le développement de la chaîne de valeur du riz au niveau régional, la facilitation du commerce régional en vue de réduire la dépendance </a:t>
            </a:r>
            <a:r>
              <a:rPr lang="fr-FR" dirty="0" smtClean="0"/>
              <a:t>des importations </a:t>
            </a:r>
            <a:r>
              <a:rPr lang="fr-FR" dirty="0"/>
              <a:t>de riz dans l’espace CEDEAO</a:t>
            </a:r>
            <a:endParaRPr lang="en-US" dirty="0"/>
          </a:p>
          <a:p>
            <a:endParaRPr lang="fr-FR" dirty="0"/>
          </a:p>
        </p:txBody>
      </p:sp>
      <p:pic>
        <p:nvPicPr>
          <p:cNvPr id="4" name="Image 3"/>
          <p:cNvPicPr/>
          <p:nvPr/>
        </p:nvPicPr>
        <p:blipFill>
          <a:blip r:embed="rId3" cstate="print"/>
          <a:srcRect/>
          <a:stretch>
            <a:fillRect/>
          </a:stretch>
        </p:blipFill>
        <p:spPr bwMode="auto">
          <a:xfrm>
            <a:off x="0" y="0"/>
            <a:ext cx="1331640" cy="1124744"/>
          </a:xfrm>
          <a:prstGeom prst="rect">
            <a:avLst/>
          </a:prstGeom>
          <a:solidFill>
            <a:srgbClr val="FFFFFF">
              <a:alpha val="0"/>
            </a:srgbClr>
          </a:solidFill>
          <a:ln w="9525">
            <a:noFill/>
            <a:miter lim="800000"/>
            <a:headEnd/>
            <a:tailEnd/>
          </a:ln>
        </p:spPr>
      </p:pic>
      <p:pic>
        <p:nvPicPr>
          <p:cNvPr id="5" name="Image 4"/>
          <p:cNvPicPr/>
          <p:nvPr/>
        </p:nvPicPr>
        <p:blipFill>
          <a:blip r:embed="rId4" cstate="print"/>
          <a:srcRect/>
          <a:stretch>
            <a:fillRect/>
          </a:stretch>
        </p:blipFill>
        <p:spPr bwMode="auto">
          <a:xfrm>
            <a:off x="179512" y="6210300"/>
            <a:ext cx="2590196" cy="647700"/>
          </a:xfrm>
          <a:prstGeom prst="rect">
            <a:avLst/>
          </a:prstGeom>
          <a:noFill/>
          <a:ln w="9525">
            <a:noFill/>
            <a:miter lim="800000"/>
            <a:headEnd/>
            <a:tailEnd/>
          </a:ln>
        </p:spPr>
      </p:pic>
      <p:pic>
        <p:nvPicPr>
          <p:cNvPr id="6" name="Image 5" descr="Description : logo Le Hub Rural"/>
          <p:cNvPicPr/>
          <p:nvPr/>
        </p:nvPicPr>
        <p:blipFill>
          <a:blip r:embed="rId5" cstate="print"/>
          <a:srcRect/>
          <a:stretch>
            <a:fillRect/>
          </a:stretch>
        </p:blipFill>
        <p:spPr bwMode="auto">
          <a:xfrm>
            <a:off x="7164288" y="5877272"/>
            <a:ext cx="1724025" cy="76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OBJECTIFS SPECIFIQUES</a:t>
            </a:r>
            <a:endParaRPr lang="fr-FR" dirty="0"/>
          </a:p>
        </p:txBody>
      </p:sp>
      <p:sp>
        <p:nvSpPr>
          <p:cNvPr id="3" name="Espace réservé du contenu 2"/>
          <p:cNvSpPr>
            <a:spLocks noGrp="1"/>
          </p:cNvSpPr>
          <p:nvPr>
            <p:ph idx="1"/>
          </p:nvPr>
        </p:nvSpPr>
        <p:spPr/>
        <p:txBody>
          <a:bodyPr>
            <a:normAutofit fontScale="85000" lnSpcReduction="10000"/>
          </a:bodyPr>
          <a:lstStyle/>
          <a:p>
            <a:pPr>
              <a:spcAft>
                <a:spcPts val="1200"/>
              </a:spcAft>
              <a:buClr>
                <a:srgbClr val="43661C"/>
              </a:buClr>
              <a:buSzPct val="125000"/>
              <a:defRPr/>
            </a:pPr>
            <a:r>
              <a:rPr lang="fr-FR" dirty="0"/>
              <a:t>Faire une synthèse des études de la chaîne de valeur du riz en Afrique de </a:t>
            </a:r>
            <a:r>
              <a:rPr lang="fr-FR" dirty="0" smtClean="0"/>
              <a:t>l’Ouest en mettant l’accent sur le potentiel, les atouts, les faiblesses, les défis </a:t>
            </a:r>
            <a:r>
              <a:rPr lang="fr-FR" dirty="0"/>
              <a:t>majeurs, </a:t>
            </a:r>
            <a:r>
              <a:rPr lang="fr-FR" dirty="0" smtClean="0"/>
              <a:t> </a:t>
            </a:r>
            <a:r>
              <a:rPr lang="fr-FR" dirty="0"/>
              <a:t>et les </a:t>
            </a:r>
            <a:r>
              <a:rPr lang="fr-FR" dirty="0" smtClean="0"/>
              <a:t>opportunités .  </a:t>
            </a:r>
            <a:endParaRPr lang="fr-FR" dirty="0"/>
          </a:p>
          <a:p>
            <a:pPr>
              <a:spcAft>
                <a:spcPts val="1200"/>
              </a:spcAft>
              <a:buClr>
                <a:srgbClr val="43661C"/>
              </a:buClr>
              <a:buSzPct val="125000"/>
              <a:defRPr/>
            </a:pPr>
            <a:r>
              <a:rPr lang="fr-FR" dirty="0"/>
              <a:t>Identifier les principales ceintures de production et de consommation à partir des avantages comparatifs</a:t>
            </a:r>
          </a:p>
          <a:p>
            <a:pPr>
              <a:spcAft>
                <a:spcPts val="1200"/>
              </a:spcAft>
              <a:buClr>
                <a:srgbClr val="43661C"/>
              </a:buClr>
              <a:buSzPct val="125000"/>
              <a:defRPr/>
            </a:pPr>
            <a:r>
              <a:rPr lang="fr-FR" dirty="0"/>
              <a:t>Identifier les </a:t>
            </a:r>
            <a:r>
              <a:rPr lang="fr-FR" dirty="0" smtClean="0"/>
              <a:t>mesures de  </a:t>
            </a:r>
            <a:r>
              <a:rPr lang="fr-FR" dirty="0"/>
              <a:t>politiques et les investissements ciblés le long de la chaîne de valeur à faire/faciliter par la CEDEAO pour accroître l’approvisionnement en </a:t>
            </a:r>
            <a:r>
              <a:rPr lang="fr-FR" dirty="0" smtClean="0"/>
              <a:t>riz d’au moins 3M/an </a:t>
            </a:r>
            <a:endParaRPr lang="en-US" dirty="0"/>
          </a:p>
          <a:p>
            <a:endParaRPr lang="fr-FR" dirty="0"/>
          </a:p>
        </p:txBody>
      </p:sp>
      <p:pic>
        <p:nvPicPr>
          <p:cNvPr id="4" name="Image 3"/>
          <p:cNvPicPr/>
          <p:nvPr/>
        </p:nvPicPr>
        <p:blipFill>
          <a:blip r:embed="rId2" cstate="print"/>
          <a:srcRect/>
          <a:stretch>
            <a:fillRect/>
          </a:stretch>
        </p:blipFill>
        <p:spPr bwMode="auto">
          <a:xfrm>
            <a:off x="0" y="0"/>
            <a:ext cx="1475656" cy="1412776"/>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251520" y="6021288"/>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948264" y="5877272"/>
            <a:ext cx="1724025" cy="762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OBJECTIFS SPECIFIQUES</a:t>
            </a:r>
            <a:endParaRPr lang="fr-FR" dirty="0"/>
          </a:p>
        </p:txBody>
      </p:sp>
      <p:sp>
        <p:nvSpPr>
          <p:cNvPr id="3" name="Espace réservé du contenu 2"/>
          <p:cNvSpPr>
            <a:spLocks noGrp="1"/>
          </p:cNvSpPr>
          <p:nvPr>
            <p:ph idx="1"/>
          </p:nvPr>
        </p:nvSpPr>
        <p:spPr/>
        <p:txBody>
          <a:bodyPr>
            <a:normAutofit fontScale="92500"/>
          </a:bodyPr>
          <a:lstStyle/>
          <a:p>
            <a:pPr>
              <a:buClr>
                <a:srgbClr val="43661C"/>
              </a:buClr>
              <a:buSzPct val="125000"/>
            </a:pPr>
            <a:r>
              <a:rPr lang="fr-FR" dirty="0" smtClean="0"/>
              <a:t>Développer un outil analytique pour l’étude de faisabilité et élaborer une faisabilité technique et financière détaillée des programmes formulés</a:t>
            </a:r>
          </a:p>
          <a:p>
            <a:endParaRPr lang="fr-FR" dirty="0" smtClean="0"/>
          </a:p>
          <a:p>
            <a:pPr>
              <a:buClr>
                <a:srgbClr val="43661C"/>
              </a:buClr>
              <a:buSzPct val="125000"/>
            </a:pPr>
            <a:r>
              <a:rPr lang="fr-FR" dirty="0" smtClean="0"/>
              <a:t>Simuler l’impact de booster l’approvisionnement en riz en Afrique de l’Ouest sur la base des indicateurs </a:t>
            </a:r>
            <a:r>
              <a:rPr lang="fr-FR" dirty="0" smtClean="0"/>
              <a:t>sélectionnés, </a:t>
            </a:r>
            <a:r>
              <a:rPr lang="fr-FR" dirty="0" smtClean="0"/>
              <a:t>y compris le revenu des acteurs rizicoles, l’emploi et les prix</a:t>
            </a:r>
          </a:p>
          <a:p>
            <a:endParaRPr lang="fr-FR" dirty="0"/>
          </a:p>
        </p:txBody>
      </p:sp>
      <p:pic>
        <p:nvPicPr>
          <p:cNvPr id="4" name="Image 3"/>
          <p:cNvPicPr/>
          <p:nvPr/>
        </p:nvPicPr>
        <p:blipFill>
          <a:blip r:embed="rId2" cstate="print"/>
          <a:srcRect/>
          <a:stretch>
            <a:fillRect/>
          </a:stretch>
        </p:blipFill>
        <p:spPr bwMode="auto">
          <a:xfrm>
            <a:off x="0" y="0"/>
            <a:ext cx="1403648" cy="1340768"/>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251520" y="5877272"/>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732240" y="5877272"/>
            <a:ext cx="1724025" cy="762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EXPERTISE REQUISE</a:t>
            </a:r>
            <a:endParaRPr lang="fr-FR" dirty="0"/>
          </a:p>
        </p:txBody>
      </p:sp>
      <p:sp>
        <p:nvSpPr>
          <p:cNvPr id="3" name="Espace réservé du contenu 2"/>
          <p:cNvSpPr>
            <a:spLocks noGrp="1"/>
          </p:cNvSpPr>
          <p:nvPr>
            <p:ph idx="1"/>
          </p:nvPr>
        </p:nvSpPr>
        <p:spPr/>
        <p:txBody>
          <a:bodyPr>
            <a:normAutofit fontScale="70000" lnSpcReduction="20000"/>
          </a:bodyPr>
          <a:lstStyle/>
          <a:p>
            <a:pPr>
              <a:buClr>
                <a:srgbClr val="43661C"/>
              </a:buClr>
              <a:buSzPct val="125000"/>
              <a:defRPr/>
            </a:pPr>
            <a:r>
              <a:rPr lang="fr-FR" sz="4000" dirty="0"/>
              <a:t>Un économiste agricole, spécialisé en politique agricole, sera le chef d’équipe</a:t>
            </a:r>
          </a:p>
          <a:p>
            <a:pPr>
              <a:buFont typeface="Wingdings" pitchFamily="2" charset="2"/>
              <a:buChar char="Ø"/>
              <a:defRPr/>
            </a:pPr>
            <a:r>
              <a:rPr lang="fr-FR" dirty="0"/>
              <a:t>Connaissance approfondie de l’environnement de la politique agricole en Afrique de l’Ouest, compréhension des chaines de valeur riz</a:t>
            </a:r>
          </a:p>
          <a:p>
            <a:pPr>
              <a:buFont typeface="Wingdings" pitchFamily="2" charset="2"/>
              <a:buChar char="Ø"/>
              <a:defRPr/>
            </a:pPr>
            <a:r>
              <a:rPr lang="fr-FR" dirty="0"/>
              <a:t>Il/elle doit être titulaire d’au moins un M. Sc. ; de préférence un </a:t>
            </a:r>
            <a:r>
              <a:rPr lang="fr-FR" dirty="0" err="1"/>
              <a:t>Ph.D</a:t>
            </a:r>
            <a:r>
              <a:rPr lang="fr-FR" dirty="0"/>
              <a:t>. et justifier d’au moins 15 années d’expérience</a:t>
            </a:r>
          </a:p>
          <a:p>
            <a:pPr marL="0" indent="0">
              <a:buFontTx/>
              <a:buNone/>
              <a:defRPr/>
            </a:pPr>
            <a:endParaRPr lang="fr-FR" dirty="0"/>
          </a:p>
          <a:p>
            <a:pPr>
              <a:buClr>
                <a:srgbClr val="43661C"/>
              </a:buClr>
              <a:buSzPct val="125000"/>
              <a:defRPr/>
            </a:pPr>
            <a:r>
              <a:rPr lang="fr-FR" sz="4000" dirty="0"/>
              <a:t>Un expert en gestion des ressources naturelles</a:t>
            </a:r>
          </a:p>
          <a:p>
            <a:pPr>
              <a:buFont typeface="Wingdings" pitchFamily="2" charset="2"/>
              <a:buChar char="Ø"/>
              <a:defRPr/>
            </a:pPr>
            <a:r>
              <a:rPr lang="fr-FR" dirty="0"/>
              <a:t>Bonne connaissance de l’écologie de la production rizicole, de la gestion des engrais, de la technologie et de la commercialisation des semences</a:t>
            </a:r>
          </a:p>
          <a:p>
            <a:pPr>
              <a:buFont typeface="Wingdings" pitchFamily="2" charset="2"/>
              <a:buChar char="Ø"/>
              <a:defRPr/>
            </a:pPr>
            <a:r>
              <a:rPr lang="fr-FR" dirty="0"/>
              <a:t>Il/elle doit être titulaire d’un </a:t>
            </a:r>
            <a:r>
              <a:rPr lang="fr-FR" dirty="0" err="1"/>
              <a:t>Ph.D</a:t>
            </a:r>
            <a:r>
              <a:rPr lang="fr-FR" dirty="0"/>
              <a:t>. ou d’un </a:t>
            </a:r>
            <a:r>
              <a:rPr lang="fr-FR" dirty="0" err="1"/>
              <a:t>M.Sc</a:t>
            </a:r>
            <a:r>
              <a:rPr lang="fr-FR" dirty="0"/>
              <a:t>. en agronomie</a:t>
            </a:r>
          </a:p>
          <a:p>
            <a:endParaRPr lang="fr-FR" dirty="0"/>
          </a:p>
        </p:txBody>
      </p:sp>
      <p:pic>
        <p:nvPicPr>
          <p:cNvPr id="4" name="Image 3"/>
          <p:cNvPicPr/>
          <p:nvPr/>
        </p:nvPicPr>
        <p:blipFill>
          <a:blip r:embed="rId2" cstate="print"/>
          <a:srcRect/>
          <a:stretch>
            <a:fillRect/>
          </a:stretch>
        </p:blipFill>
        <p:spPr bwMode="auto">
          <a:xfrm>
            <a:off x="0" y="0"/>
            <a:ext cx="1403648" cy="1268760"/>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251520" y="6210300"/>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876256" y="5877272"/>
            <a:ext cx="1724025" cy="76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EXPERTISE REQUISE</a:t>
            </a:r>
            <a:endParaRPr lang="fr-FR" dirty="0"/>
          </a:p>
        </p:txBody>
      </p:sp>
      <p:sp>
        <p:nvSpPr>
          <p:cNvPr id="3" name="Espace réservé du contenu 2"/>
          <p:cNvSpPr>
            <a:spLocks noGrp="1"/>
          </p:cNvSpPr>
          <p:nvPr>
            <p:ph idx="1"/>
          </p:nvPr>
        </p:nvSpPr>
        <p:spPr/>
        <p:txBody>
          <a:bodyPr>
            <a:normAutofit fontScale="77500" lnSpcReduction="20000"/>
          </a:bodyPr>
          <a:lstStyle/>
          <a:p>
            <a:pPr>
              <a:buClr>
                <a:srgbClr val="43661C"/>
              </a:buClr>
              <a:buSzPct val="125000"/>
            </a:pPr>
            <a:r>
              <a:rPr lang="fr-FR" dirty="0" smtClean="0"/>
              <a:t>Un spécialiste des équipements post-récolte</a:t>
            </a:r>
          </a:p>
          <a:p>
            <a:pPr>
              <a:buFont typeface="Wingdings" pitchFamily="2" charset="2"/>
              <a:buChar char="Ø"/>
            </a:pPr>
            <a:r>
              <a:rPr lang="fr-FR" dirty="0" smtClean="0"/>
              <a:t>Il/elle doit avoir au moins dix années d’expérience en matériel agricole et être titulaire d’un M. Sc. en matériel agricole. Très bonne connaissance des technologies post-</a:t>
            </a:r>
            <a:r>
              <a:rPr lang="fr-FR" dirty="0" err="1" smtClean="0"/>
              <a:t>harvest</a:t>
            </a:r>
            <a:endParaRPr lang="fr-FR" dirty="0" smtClean="0"/>
          </a:p>
          <a:p>
            <a:pPr>
              <a:buFont typeface="Wingdings" pitchFamily="2" charset="2"/>
              <a:buChar char="Ø"/>
            </a:pPr>
            <a:r>
              <a:rPr lang="fr-FR" dirty="0" smtClean="0"/>
              <a:t>Doit avoir au moins dix années d’expérience</a:t>
            </a:r>
          </a:p>
          <a:p>
            <a:pPr>
              <a:buClr>
                <a:srgbClr val="43661C"/>
              </a:buClr>
              <a:buSzPct val="125000"/>
            </a:pPr>
            <a:r>
              <a:rPr lang="fr-FR" dirty="0" smtClean="0"/>
              <a:t>Un expert en gestion et en analyse des données</a:t>
            </a:r>
          </a:p>
          <a:p>
            <a:pPr>
              <a:spcBef>
                <a:spcPct val="0"/>
              </a:spcBef>
              <a:buFont typeface="Wingdings" pitchFamily="2" charset="2"/>
              <a:buChar char="Ø"/>
            </a:pPr>
            <a:r>
              <a:rPr lang="fr-FR" dirty="0" smtClean="0"/>
              <a:t>Il/elle doit justifier d’au moins de dix années d’expérience en analyse des données, en évaluation coût/bénéfice et si possible en évaluation d’impact. Il/elle devra avoir une bonne connaissance du tableur Excel et autres logiciels d’analyse. Il/elle doit être titulaire d’au moins un M. Sc. en statistique et en économie </a:t>
            </a:r>
          </a:p>
          <a:p>
            <a:endParaRPr lang="fr-FR" dirty="0"/>
          </a:p>
        </p:txBody>
      </p:sp>
      <p:pic>
        <p:nvPicPr>
          <p:cNvPr id="4" name="Image 3"/>
          <p:cNvPicPr/>
          <p:nvPr/>
        </p:nvPicPr>
        <p:blipFill>
          <a:blip r:embed="rId2" cstate="print"/>
          <a:srcRect/>
          <a:stretch>
            <a:fillRect/>
          </a:stretch>
        </p:blipFill>
        <p:spPr bwMode="auto">
          <a:xfrm>
            <a:off x="0" y="0"/>
            <a:ext cx="1403648" cy="1340768"/>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0" y="6210300"/>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660232" y="6096000"/>
            <a:ext cx="1724025" cy="762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METHODOLOGIE</a:t>
            </a:r>
            <a:endParaRPr lang="fr-FR" dirty="0"/>
          </a:p>
        </p:txBody>
      </p:sp>
      <p:sp>
        <p:nvSpPr>
          <p:cNvPr id="3" name="Espace réservé du contenu 2"/>
          <p:cNvSpPr>
            <a:spLocks noGrp="1"/>
          </p:cNvSpPr>
          <p:nvPr>
            <p:ph idx="1"/>
          </p:nvPr>
        </p:nvSpPr>
        <p:spPr/>
        <p:txBody>
          <a:bodyPr>
            <a:normAutofit fontScale="92500" lnSpcReduction="20000"/>
          </a:bodyPr>
          <a:lstStyle/>
          <a:p>
            <a:pPr>
              <a:spcAft>
                <a:spcPts val="1200"/>
              </a:spcAft>
              <a:buClr>
                <a:srgbClr val="43661C"/>
              </a:buClr>
              <a:buSzPct val="125000"/>
            </a:pPr>
            <a:r>
              <a:rPr lang="fr-FR" dirty="0" smtClean="0"/>
              <a:t>La mission sera supervisée par un groupe d’experts nommé par la Commission de la CEDEAO</a:t>
            </a:r>
          </a:p>
          <a:p>
            <a:pPr>
              <a:spcAft>
                <a:spcPts val="1200"/>
              </a:spcAft>
              <a:buClr>
                <a:srgbClr val="43661C"/>
              </a:buClr>
              <a:buSzPct val="125000"/>
            </a:pPr>
            <a:r>
              <a:rPr lang="fr-FR" dirty="0" smtClean="0"/>
              <a:t>La méthodologie sera expliquée bien plus clairement par l’équipe et discutée avec le groupe d’experts de la CEDEAO</a:t>
            </a:r>
          </a:p>
          <a:p>
            <a:pPr>
              <a:buClr>
                <a:srgbClr val="43661C"/>
              </a:buClr>
              <a:buSzPct val="125000"/>
            </a:pPr>
            <a:r>
              <a:rPr lang="fr-FR" dirty="0" smtClean="0"/>
              <a:t>Grande consultation avec la Commission de la CEDEAO, les experts de la chaîne de valeur du riz, les acteurs compétents et institutions techniques clés</a:t>
            </a:r>
            <a:endParaRPr lang="fr-FR" dirty="0"/>
          </a:p>
        </p:txBody>
      </p:sp>
      <p:pic>
        <p:nvPicPr>
          <p:cNvPr id="4" name="Image 3"/>
          <p:cNvPicPr/>
          <p:nvPr/>
        </p:nvPicPr>
        <p:blipFill>
          <a:blip r:embed="rId2" cstate="print"/>
          <a:srcRect/>
          <a:stretch>
            <a:fillRect/>
          </a:stretch>
        </p:blipFill>
        <p:spPr bwMode="auto">
          <a:xfrm>
            <a:off x="0" y="0"/>
            <a:ext cx="1475656" cy="1340768"/>
          </a:xfrm>
          <a:prstGeom prst="rect">
            <a:avLst/>
          </a:prstGeom>
          <a:solidFill>
            <a:srgbClr val="FFFFFF">
              <a:alpha val="0"/>
            </a:srgbClr>
          </a:solidFill>
          <a:ln w="9525">
            <a:noFill/>
            <a:miter lim="800000"/>
            <a:headEnd/>
            <a:tailEnd/>
          </a:ln>
        </p:spPr>
      </p:pic>
      <p:pic>
        <p:nvPicPr>
          <p:cNvPr id="5" name="Image 4"/>
          <p:cNvPicPr/>
          <p:nvPr/>
        </p:nvPicPr>
        <p:blipFill>
          <a:blip r:embed="rId3" cstate="print"/>
          <a:srcRect/>
          <a:stretch>
            <a:fillRect/>
          </a:stretch>
        </p:blipFill>
        <p:spPr bwMode="auto">
          <a:xfrm>
            <a:off x="0" y="5949280"/>
            <a:ext cx="2590196" cy="647700"/>
          </a:xfrm>
          <a:prstGeom prst="rect">
            <a:avLst/>
          </a:prstGeom>
          <a:noFill/>
          <a:ln w="9525">
            <a:noFill/>
            <a:miter lim="800000"/>
            <a:headEnd/>
            <a:tailEnd/>
          </a:ln>
        </p:spPr>
      </p:pic>
      <p:pic>
        <p:nvPicPr>
          <p:cNvPr id="6" name="Image 5" descr="Description : logo Le Hub Rural"/>
          <p:cNvPicPr/>
          <p:nvPr/>
        </p:nvPicPr>
        <p:blipFill>
          <a:blip r:embed="rId4" cstate="print"/>
          <a:srcRect/>
          <a:stretch>
            <a:fillRect/>
          </a:stretch>
        </p:blipFill>
        <p:spPr bwMode="auto">
          <a:xfrm>
            <a:off x="6660232" y="5805264"/>
            <a:ext cx="1724025" cy="76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583</Words>
  <Application>Microsoft Office PowerPoint</Application>
  <PresentationFormat>Affichage à l'écran (4:3)</PresentationFormat>
  <Paragraphs>61</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CONTEXTE ET JUSTIFICATION</vt:lpstr>
      <vt:lpstr>CONTEXTE ET JUSTIFICATION</vt:lpstr>
      <vt:lpstr>OBJECTIFS</vt:lpstr>
      <vt:lpstr>OBJECTIFS SPECIFIQUES</vt:lpstr>
      <vt:lpstr>OBJECTIFS SPECIFIQUES</vt:lpstr>
      <vt:lpstr>EXPERTISE REQUISE</vt:lpstr>
      <vt:lpstr>EXPERTISE REQUISE</vt:lpstr>
      <vt:lpstr>METHODOLOGIE</vt:lpstr>
      <vt:lpstr>RAPPORT ET DUREE ETUDE</vt:lpstr>
      <vt:lpstr>FEUILLE DE ROUTE</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Soule</dc:creator>
  <cp:lastModifiedBy>Soule</cp:lastModifiedBy>
  <cp:revision>2</cp:revision>
  <dcterms:created xsi:type="dcterms:W3CDTF">2013-03-22T07:09:53Z</dcterms:created>
  <dcterms:modified xsi:type="dcterms:W3CDTF">2013-03-22T08:25:35Z</dcterms:modified>
</cp:coreProperties>
</file>