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71" r:id="rId8"/>
    <p:sldId id="260" r:id="rId9"/>
    <p:sldId id="269" r:id="rId10"/>
    <p:sldId id="268" r:id="rId11"/>
    <p:sldId id="270" r:id="rId12"/>
    <p:sldId id="261" r:id="rId13"/>
    <p:sldId id="26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9752" y="34290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Fiche Thématique N°2: Sécurité Alimentaire ET NUTRITIONNELLE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Douala, du 16 au 18 Avril 2013  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3" y="548680"/>
            <a:ext cx="14401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4514" y="5640993"/>
            <a:ext cx="1829486" cy="12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17232"/>
            <a:ext cx="147565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Axes </a:t>
            </a:r>
            <a:r>
              <a:rPr lang="en-US" dirty="0" err="1" smtClean="0"/>
              <a:t>d’intervention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Axe </a:t>
            </a:r>
            <a:r>
              <a:rPr lang="fr-FR" b="1" dirty="0" smtClean="0"/>
              <a:t>2</a:t>
            </a:r>
            <a:r>
              <a:rPr lang="fr-FR" b="1" dirty="0"/>
              <a:t> : </a:t>
            </a:r>
            <a:r>
              <a:rPr lang="fr-FR" dirty="0"/>
              <a:t> </a:t>
            </a:r>
            <a:r>
              <a:rPr lang="fr-FR" b="1" dirty="0"/>
              <a:t>Favoriser les échanges de produits viviers</a:t>
            </a:r>
            <a:endParaRPr lang="en-US" b="1" dirty="0"/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fiche N°3 (commerce)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Appui filières (fiches 4 et 5</a:t>
            </a:r>
            <a:r>
              <a:rPr lang="fr-FR" dirty="0" smtClean="0"/>
              <a:t>)</a:t>
            </a:r>
          </a:p>
          <a:p>
            <a:pPr lvl="0">
              <a:buFont typeface="Wingdings" pitchFamily="2" charset="2"/>
              <a:buChar char="Ø"/>
            </a:pPr>
            <a:endParaRPr lang="fr-FR" dirty="0"/>
          </a:p>
          <a:p>
            <a:pPr lvl="0"/>
            <a:r>
              <a:rPr lang="fr-FR" sz="1700" dirty="0"/>
              <a:t>Mise en cohérence des systèmes nationaux et développement d’un système d’information régional pour les produits de </a:t>
            </a:r>
            <a:r>
              <a:rPr lang="fr-FR" sz="1700" dirty="0" smtClean="0"/>
              <a:t>l’agriculture;</a:t>
            </a:r>
            <a:endParaRPr lang="en-US" sz="1700" dirty="0"/>
          </a:p>
          <a:p>
            <a:pPr lvl="0"/>
            <a:r>
              <a:rPr lang="fr-FR" sz="1700" dirty="0"/>
              <a:t>Renforcement de la sécurité sanitaire des denrées alimentaires et des intrants de production ; </a:t>
            </a:r>
            <a:endParaRPr lang="en-US" sz="1700" dirty="0"/>
          </a:p>
          <a:p>
            <a:pPr lvl="0"/>
            <a:r>
              <a:rPr lang="fr-FR" sz="1700" dirty="0"/>
              <a:t>Développement des échanges intracommunautaires, et </a:t>
            </a:r>
            <a:r>
              <a:rPr lang="fr-FR" sz="1700" dirty="0" smtClean="0"/>
              <a:t>réduction </a:t>
            </a:r>
            <a:r>
              <a:rPr lang="fr-FR" sz="1700" dirty="0"/>
              <a:t>des obstacles tarifaires et non-tarifaires aux échanges de produits alimentaires ;</a:t>
            </a:r>
            <a:endParaRPr lang="en-US" sz="1700" dirty="0"/>
          </a:p>
          <a:p>
            <a:pPr lvl="0"/>
            <a:r>
              <a:rPr lang="fr-FR" sz="1700" dirty="0"/>
              <a:t>Renforcement des capacités des pays membres de la CEEAC à participer effectivement aux négociations </a:t>
            </a:r>
            <a:r>
              <a:rPr lang="fr-FR" sz="1700" dirty="0" smtClean="0"/>
              <a:t>commerciales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Axes </a:t>
            </a:r>
            <a:r>
              <a:rPr lang="en-US" dirty="0" err="1" smtClean="0"/>
              <a:t>d’intervention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/>
              <a:t>Axe </a:t>
            </a:r>
            <a:r>
              <a:rPr lang="fr-FR" b="1" dirty="0" smtClean="0"/>
              <a:t>3</a:t>
            </a:r>
            <a:r>
              <a:rPr lang="fr-FR" b="1" dirty="0"/>
              <a:t> : Améliorer et sécurisation l’accès à l’alimentation par les populations vulnérables face aux risques (politiques, climatiques, de marchés</a:t>
            </a:r>
            <a:r>
              <a:rPr lang="fr-FR" b="1" dirty="0" smtClean="0"/>
              <a:t>,…)</a:t>
            </a:r>
          </a:p>
          <a:p>
            <a:r>
              <a:rPr lang="fr-FR" dirty="0"/>
              <a:t> Promotion et harmonisation des démarches </a:t>
            </a:r>
            <a:r>
              <a:rPr lang="fr-FR" b="1" dirty="0"/>
              <a:t>d’analyse de l’insécurité alimentaire et nutritionnelle</a:t>
            </a:r>
            <a:r>
              <a:rPr lang="fr-FR" dirty="0"/>
              <a:t>, </a:t>
            </a:r>
            <a:endParaRPr lang="fr-FR" dirty="0" smtClean="0"/>
          </a:p>
          <a:p>
            <a:pPr lvl="0"/>
            <a:r>
              <a:rPr lang="fr-FR" dirty="0" smtClean="0"/>
              <a:t>Mise </a:t>
            </a:r>
            <a:r>
              <a:rPr lang="fr-FR" dirty="0"/>
              <a:t>en place d’un </a:t>
            </a:r>
            <a:r>
              <a:rPr lang="fr-FR" b="1" dirty="0"/>
              <a:t>système régional d’alerte précoce</a:t>
            </a:r>
            <a:r>
              <a:rPr lang="fr-FR" dirty="0"/>
              <a:t>, </a:t>
            </a:r>
            <a:endParaRPr lang="en-US" dirty="0"/>
          </a:p>
          <a:p>
            <a:pPr lvl="0"/>
            <a:r>
              <a:rPr lang="fr-FR" dirty="0"/>
              <a:t>Appui au développement de la </a:t>
            </a:r>
            <a:r>
              <a:rPr lang="fr-FR" b="1" dirty="0"/>
              <a:t>disponibilité et l’accessibilité aux compléments nutritionnels </a:t>
            </a:r>
            <a:endParaRPr lang="fr-FR" b="1" dirty="0" smtClean="0"/>
          </a:p>
          <a:p>
            <a:pPr lvl="0"/>
            <a:r>
              <a:rPr lang="fr-FR" dirty="0" smtClean="0"/>
              <a:t>Etude </a:t>
            </a:r>
            <a:r>
              <a:rPr lang="fr-FR" dirty="0"/>
              <a:t>de la </a:t>
            </a:r>
            <a:r>
              <a:rPr lang="fr-FR" b="1" dirty="0"/>
              <a:t>faisabilité d’un dispositif de réserve régionale de sécurité alimentaire</a:t>
            </a:r>
            <a:r>
              <a:rPr lang="fr-FR" dirty="0"/>
              <a:t>, </a:t>
            </a:r>
            <a:endParaRPr lang="en-US" dirty="0"/>
          </a:p>
          <a:p>
            <a:pPr lvl="0"/>
            <a:r>
              <a:rPr lang="fr-FR" dirty="0"/>
              <a:t>Etude de la </a:t>
            </a:r>
            <a:r>
              <a:rPr lang="fr-FR" b="1" dirty="0"/>
              <a:t>faisabilité de la mise en place de mécanismes </a:t>
            </a:r>
            <a:r>
              <a:rPr lang="fr-FR" b="1" dirty="0" smtClean="0"/>
              <a:t>assuranciels</a:t>
            </a:r>
            <a:endParaRPr lang="en-US" b="1" dirty="0"/>
          </a:p>
          <a:p>
            <a:pPr lvl="0"/>
            <a:r>
              <a:rPr lang="fr-FR" dirty="0"/>
              <a:t>Promotion de </a:t>
            </a:r>
            <a:r>
              <a:rPr lang="fr-FR" b="1" dirty="0"/>
              <a:t>dispositifs nationaux de sécurisation des populations les plus vulnérables</a:t>
            </a:r>
            <a:r>
              <a:rPr lang="fr-FR" dirty="0"/>
              <a:t> :</a:t>
            </a:r>
            <a:endParaRPr lang="en-US" dirty="0"/>
          </a:p>
          <a:p>
            <a:pPr lvl="1"/>
            <a:r>
              <a:rPr lang="fr-FR" dirty="0"/>
              <a:t>Garantir un accès aux produits alimentaires de base pour les populations les plus pauvres, notamment dans les situations de crise et de post-crise ;</a:t>
            </a:r>
            <a:endParaRPr lang="en-US" dirty="0"/>
          </a:p>
          <a:p>
            <a:pPr lvl="1"/>
            <a:r>
              <a:rPr lang="fr-FR" dirty="0"/>
              <a:t>Promotion de dispositifs de filets de sécurité prévisibles</a:t>
            </a:r>
            <a:r>
              <a:rPr lang="fr-FR" dirty="0" smtClean="0"/>
              <a:t>,;</a:t>
            </a:r>
            <a:endParaRPr lang="en-US" dirty="0"/>
          </a:p>
          <a:p>
            <a:pPr lvl="1"/>
            <a:r>
              <a:rPr lang="fr-FR" dirty="0"/>
              <a:t>Promotion de dispositifs de transferts conditionnels</a:t>
            </a:r>
            <a:r>
              <a:rPr lang="fr-FR" dirty="0" smtClean="0"/>
              <a:t>,.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</a:t>
            </a:r>
            <a:r>
              <a:rPr lang="en-US" dirty="0" err="1" smtClean="0"/>
              <a:t>Budgétaires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0944546"/>
              </p:ext>
            </p:extLst>
          </p:nvPr>
        </p:nvGraphicFramePr>
        <p:xfrm>
          <a:off x="612775" y="1600200"/>
          <a:ext cx="8064500" cy="500405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36282"/>
                <a:gridCol w="2016125"/>
                <a:gridCol w="1512093"/>
              </a:tblGrid>
              <a:tr h="5782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Axes d’intervention et orientations prioritaires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Etudes, Renforcement des capacités Institutionnelles</a:t>
                      </a:r>
                      <a:endParaRPr lang="en-US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(Millions Euros)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Incitations Régionales</a:t>
                      </a:r>
                      <a:endParaRPr lang="en-US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(Millions Euros)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19276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Accroissement durable de la productivité et de la production agricole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Appui au développement d’un secteur semencier performant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1927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Gestion durable de la fertilité des sols 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3855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Stratégie régionale sur l’amélioration de la disponibilité et l’accès aux intrants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336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Schéma directeur pour la recherche agricole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336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Appui à l’émergence et à la structuration d’organisations professionnelles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Cf. fiche « renforcement des capacités »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76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Développement des marchés et structuration des filières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76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Voir fiche « Développement des échanges »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76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Axe 3 : Sécurisation des populations vulnérables face aux risques (politiques, climatiques, de marchés, …)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Analyse de l’insécurité alimentaire et nutritionnelle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1927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Système régional d’alerte précoce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336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Disponibilité et accessibilité aux compléments nutritionnels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50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336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Faisabilité d’un dispositif de réserve régionale de sécurité alimentaire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0,5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336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Faisabilité de la mise en place de mécanismes assuranciels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0,5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336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Dispositifs nationaux de sécurisation des populations les plus vulnérables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  <a:tr h="1927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 (Millions Euros)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50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320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8" marR="632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4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Merci pour </a:t>
            </a:r>
            <a:r>
              <a:rPr lang="en-US" dirty="0" err="1" smtClean="0"/>
              <a:t>votre</a:t>
            </a:r>
            <a:r>
              <a:rPr lang="en-US" dirty="0" smtClean="0"/>
              <a:t>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Elements de </a:t>
            </a:r>
            <a:r>
              <a:rPr lang="en-US" dirty="0" err="1" smtClean="0"/>
              <a:t>diagonstic</a:t>
            </a:r>
            <a:endParaRPr lang="en-US" dirty="0" smtClean="0"/>
          </a:p>
          <a:p>
            <a:r>
              <a:rPr lang="en-US" dirty="0" err="1" smtClean="0"/>
              <a:t>Enjeux</a:t>
            </a:r>
            <a:endParaRPr lang="en-US" dirty="0" smtClean="0"/>
          </a:p>
          <a:p>
            <a:r>
              <a:rPr lang="en-US" dirty="0" err="1" smtClean="0"/>
              <a:t>Opportunités</a:t>
            </a:r>
            <a:endParaRPr lang="en-US" dirty="0" smtClean="0"/>
          </a:p>
          <a:p>
            <a:r>
              <a:rPr lang="en-US" dirty="0" err="1" smtClean="0"/>
              <a:t>Objectifs</a:t>
            </a:r>
            <a:endParaRPr lang="en-US" dirty="0" smtClean="0"/>
          </a:p>
          <a:p>
            <a:r>
              <a:rPr lang="en-US" dirty="0" smtClean="0"/>
              <a:t>Axes </a:t>
            </a:r>
            <a:r>
              <a:rPr lang="en-US" dirty="0" err="1" smtClean="0"/>
              <a:t>d’intervention</a:t>
            </a:r>
            <a:endParaRPr lang="en-US" dirty="0" smtClean="0"/>
          </a:p>
          <a:p>
            <a:r>
              <a:rPr lang="en-US" dirty="0" smtClean="0"/>
              <a:t>Elements de </a:t>
            </a:r>
            <a:r>
              <a:rPr lang="en-US" dirty="0" err="1" smtClean="0"/>
              <a:t>budgetisation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de diagnostic (1)</a:t>
            </a:r>
            <a:endParaRPr lang="en-US" dirty="0"/>
          </a:p>
        </p:txBody>
      </p:sp>
      <p:sp>
        <p:nvSpPr>
          <p:cNvPr id="4" name="Espace réservé du contenu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 smtClean="0"/>
              <a:t>Un </a:t>
            </a:r>
            <a:r>
              <a:rPr lang="en-US" sz="2400" dirty="0" err="1" smtClean="0"/>
              <a:t>état</a:t>
            </a:r>
            <a:r>
              <a:rPr lang="en-US" sz="2400" dirty="0" smtClean="0"/>
              <a:t> des </a:t>
            </a:r>
            <a:r>
              <a:rPr lang="en-US" sz="2400" dirty="0" err="1" smtClean="0"/>
              <a:t>lieux</a:t>
            </a:r>
            <a:r>
              <a:rPr lang="en-US" sz="2400" dirty="0" smtClean="0"/>
              <a:t> </a:t>
            </a:r>
            <a:r>
              <a:rPr lang="en-US" sz="2400" dirty="0" err="1" smtClean="0"/>
              <a:t>alarmant</a:t>
            </a:r>
            <a:r>
              <a:rPr lang="en-US" sz="2400" dirty="0" smtClean="0"/>
              <a:t>: </a:t>
            </a:r>
            <a:endParaRPr lang="en-US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100" dirty="0" err="1" smtClean="0"/>
              <a:t>Insecurité</a:t>
            </a:r>
            <a:r>
              <a:rPr lang="en-US" sz="2100" dirty="0" smtClean="0"/>
              <a:t> </a:t>
            </a:r>
            <a:r>
              <a:rPr lang="en-US" sz="2100" dirty="0" err="1" smtClean="0"/>
              <a:t>alimentaire</a:t>
            </a:r>
            <a:r>
              <a:rPr lang="en-US" sz="2100" dirty="0" smtClean="0"/>
              <a:t> et </a:t>
            </a:r>
            <a:r>
              <a:rPr lang="en-US" sz="2100" dirty="0" err="1" smtClean="0"/>
              <a:t>nutritionnelle</a:t>
            </a:r>
            <a:r>
              <a:rPr lang="en-US" sz="2100" dirty="0" smtClean="0"/>
              <a:t> </a:t>
            </a:r>
            <a:r>
              <a:rPr lang="en-US" sz="2100" dirty="0" err="1" smtClean="0"/>
              <a:t>très</a:t>
            </a:r>
            <a:r>
              <a:rPr lang="en-US" sz="2100" dirty="0" smtClean="0"/>
              <a:t> </a:t>
            </a:r>
            <a:r>
              <a:rPr lang="en-US" sz="2100" dirty="0" err="1" smtClean="0"/>
              <a:t>élevée</a:t>
            </a:r>
            <a:r>
              <a:rPr lang="en-US" sz="2100" dirty="0" smtClean="0"/>
              <a:t>, et </a:t>
            </a:r>
            <a:r>
              <a:rPr lang="en-US" sz="2100" dirty="0" err="1" smtClean="0"/>
              <a:t>fortement</a:t>
            </a:r>
            <a:r>
              <a:rPr lang="en-US" sz="2100" dirty="0" smtClean="0"/>
              <a:t> </a:t>
            </a:r>
            <a:r>
              <a:rPr lang="en-US" sz="2100" dirty="0" err="1" smtClean="0"/>
              <a:t>concentrée</a:t>
            </a:r>
            <a:r>
              <a:rPr lang="en-US" sz="2100" dirty="0" smtClean="0"/>
              <a:t> </a:t>
            </a:r>
            <a:r>
              <a:rPr lang="en-US" sz="2100" dirty="0" err="1" smtClean="0"/>
              <a:t>dans</a:t>
            </a:r>
            <a:r>
              <a:rPr lang="en-US" sz="2100" dirty="0" smtClean="0"/>
              <a:t> </a:t>
            </a:r>
            <a:r>
              <a:rPr lang="en-US" sz="2100" dirty="0" err="1" smtClean="0"/>
              <a:t>ceratains</a:t>
            </a:r>
            <a:r>
              <a:rPr lang="en-US" sz="2100" dirty="0" smtClean="0"/>
              <a:t> pays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Sous </a:t>
            </a:r>
            <a:r>
              <a:rPr lang="en-US" sz="2000" b="1" dirty="0"/>
              <a:t>alimentation (Estimations FAO)        Malnutrition infantile (</a:t>
            </a:r>
            <a:r>
              <a:rPr lang="en-US" sz="2000" b="1" dirty="0" err="1"/>
              <a:t>Enquêtes</a:t>
            </a:r>
            <a:r>
              <a:rPr lang="en-US" sz="2000" b="1" dirty="0"/>
              <a:t>)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sz="21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284984"/>
            <a:ext cx="4540813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Graphiqu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64400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2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de diagnostic (2)</a:t>
            </a:r>
            <a:endParaRPr lang="en-US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28600" y="1916832"/>
            <a:ext cx="8763000" cy="44203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fr-FR" sz="2800" i="1" dirty="0" smtClean="0"/>
              <a:t>Lorsque tous les individus ont accès à tout moment à une nourriture saine et nutritive, en quantité suffisante, accès garanti dans la durée, et permettant une vie saine et active (FAO)</a:t>
            </a:r>
          </a:p>
          <a:p>
            <a:r>
              <a:rPr lang="fr-FR" sz="2800" u="sng" dirty="0" smtClean="0"/>
              <a:t>4 composantes</a:t>
            </a:r>
            <a:r>
              <a:rPr lang="fr-FR" sz="2800" dirty="0" smtClean="0"/>
              <a:t>:</a:t>
            </a:r>
          </a:p>
          <a:p>
            <a:pPr lvl="1"/>
            <a:r>
              <a:rPr lang="fr-FR" sz="2400" dirty="0" smtClean="0"/>
              <a:t>Disponibilité (locale, importée, issue de l’aide)</a:t>
            </a:r>
          </a:p>
          <a:p>
            <a:pPr lvl="1"/>
            <a:r>
              <a:rPr lang="fr-FR" sz="2400" dirty="0" smtClean="0"/>
              <a:t>Accès (régions, groupes, </a:t>
            </a:r>
            <a:r>
              <a:rPr lang="fr-FR" sz="2400" dirty="0" err="1" smtClean="0"/>
              <a:t>intra-familial</a:t>
            </a:r>
            <a:r>
              <a:rPr lang="fr-FR" sz="2400" dirty="0" smtClean="0"/>
              <a:t> = règles de distribution) </a:t>
            </a:r>
          </a:p>
          <a:p>
            <a:pPr lvl="1"/>
            <a:r>
              <a:rPr lang="fr-FR" sz="2400" dirty="0" smtClean="0"/>
              <a:t>Utilisation (capacités : état physiologique, eau…)</a:t>
            </a:r>
          </a:p>
          <a:p>
            <a:pPr lvl="1"/>
            <a:r>
              <a:rPr lang="fr-FR" sz="2400" dirty="0" smtClean="0"/>
              <a:t>Stabilité (de chaque composante)</a:t>
            </a:r>
          </a:p>
        </p:txBody>
      </p:sp>
    </p:spTree>
    <p:extLst>
      <p:ext uri="{BB962C8B-B14F-4D97-AF65-F5344CB8AC3E}">
        <p14:creationId xmlns:p14="http://schemas.microsoft.com/office/powerpoint/2010/main" val="10971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de diagnostic (2)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772" y="1556792"/>
            <a:ext cx="5688632" cy="512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oupe 13"/>
          <p:cNvGrpSpPr/>
          <p:nvPr/>
        </p:nvGrpSpPr>
        <p:grpSpPr>
          <a:xfrm>
            <a:off x="755576" y="2348880"/>
            <a:ext cx="7815956" cy="3536776"/>
            <a:chOff x="755576" y="2348880"/>
            <a:chExt cx="7815956" cy="3536776"/>
          </a:xfrm>
        </p:grpSpPr>
        <p:sp>
          <p:nvSpPr>
            <p:cNvPr id="4" name="Rectangle 3"/>
            <p:cNvSpPr/>
            <p:nvPr/>
          </p:nvSpPr>
          <p:spPr>
            <a:xfrm>
              <a:off x="6149652" y="2708920"/>
              <a:ext cx="2304256" cy="594356"/>
            </a:xfrm>
            <a:prstGeom prst="wedgeRectCallout">
              <a:avLst>
                <a:gd name="adj1" fmla="val -59414"/>
                <a:gd name="adj2" fmla="val 1039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Accès</a:t>
              </a:r>
              <a:r>
                <a:rPr lang="en-US" dirty="0" smtClean="0"/>
                <a:t> aux services de santé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49652" y="3573016"/>
              <a:ext cx="2304256" cy="1080120"/>
            </a:xfrm>
            <a:prstGeom prst="wedgeRectCallout">
              <a:avLst>
                <a:gd name="adj1" fmla="val -107364"/>
                <a:gd name="adj2" fmla="val 10062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Inégalités (revenus, accès aux services) et en particulier pauvreté rurale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755576" y="2348880"/>
              <a:ext cx="2304256" cy="836294"/>
            </a:xfrm>
            <a:prstGeom prst="wedgeRectCallout">
              <a:avLst>
                <a:gd name="adj1" fmla="val -68783"/>
                <a:gd name="adj2" fmla="val 13804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Faible productivité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67276" y="5157192"/>
              <a:ext cx="2304256" cy="728464"/>
            </a:xfrm>
            <a:prstGeom prst="wedgeRectCallout">
              <a:avLst>
                <a:gd name="adj1" fmla="val -107364"/>
                <a:gd name="adj2" fmla="val 10062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Ressources naturelles non sécurisées</a:t>
              </a:r>
              <a:endParaRPr lang="en-US" dirty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179512" y="3365607"/>
            <a:ext cx="2027436" cy="2655681"/>
            <a:chOff x="179512" y="3365607"/>
            <a:chExt cx="2027436" cy="2655681"/>
          </a:xfrm>
        </p:grpSpPr>
        <p:sp>
          <p:nvSpPr>
            <p:cNvPr id="8" name="Rectangle 7"/>
            <p:cNvSpPr/>
            <p:nvPr/>
          </p:nvSpPr>
          <p:spPr>
            <a:xfrm flipH="1">
              <a:off x="179512" y="4869160"/>
              <a:ext cx="2027436" cy="1152128"/>
            </a:xfrm>
            <a:prstGeom prst="wedgeRectCallout">
              <a:avLst>
                <a:gd name="adj1" fmla="val -52799"/>
                <a:gd name="adj2" fmla="val 97037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Déficit régional, marchés Alimentaires déficients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flipH="1">
              <a:off x="179512" y="4113076"/>
              <a:ext cx="2027436" cy="756084"/>
            </a:xfrm>
            <a:prstGeom prst="wedgeRectCallout">
              <a:avLst>
                <a:gd name="adj1" fmla="val -52799"/>
                <a:gd name="adj2" fmla="val 97037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Croissance démographique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flipH="1">
              <a:off x="179512" y="3365607"/>
              <a:ext cx="2027436" cy="756084"/>
            </a:xfrm>
            <a:prstGeom prst="wedgeRectCallout">
              <a:avLst>
                <a:gd name="adj1" fmla="val -52799"/>
                <a:gd name="adj2" fmla="val 97037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Sous investissement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 flipH="1">
            <a:off x="179512" y="1052736"/>
            <a:ext cx="2027436" cy="864096"/>
          </a:xfrm>
          <a:prstGeom prst="wedgeRectCallout">
            <a:avLst>
              <a:gd name="adj1" fmla="val -52799"/>
              <a:gd name="adj2" fmla="val 970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Risques politiques, de marché, climatiques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Enjeux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53400" cy="4495800"/>
          </a:xfrm>
        </p:spPr>
        <p:txBody>
          <a:bodyPr/>
          <a:lstStyle/>
          <a:p>
            <a:r>
              <a:rPr lang="en-US" dirty="0" err="1" smtClean="0"/>
              <a:t>Developpement</a:t>
            </a:r>
            <a:r>
              <a:rPr lang="en-US" dirty="0" smtClean="0"/>
              <a:t> </a:t>
            </a:r>
            <a:r>
              <a:rPr lang="en-US" dirty="0" err="1" smtClean="0"/>
              <a:t>Humain</a:t>
            </a:r>
            <a:r>
              <a:rPr lang="en-US" dirty="0" smtClean="0"/>
              <a:t> et </a:t>
            </a:r>
            <a:r>
              <a:rPr lang="en-US" dirty="0" err="1" smtClean="0"/>
              <a:t>avenir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err="1" smtClean="0"/>
              <a:t>générations</a:t>
            </a:r>
            <a:r>
              <a:rPr lang="en-US" dirty="0" smtClean="0"/>
              <a:t> </a:t>
            </a:r>
            <a:r>
              <a:rPr lang="en-US" dirty="0" err="1" smtClean="0"/>
              <a:t>fututes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Stabilité</a:t>
            </a:r>
            <a:r>
              <a:rPr lang="en-US" dirty="0"/>
              <a:t> </a:t>
            </a:r>
            <a:r>
              <a:rPr lang="en-US" dirty="0" err="1"/>
              <a:t>politique</a:t>
            </a:r>
            <a:r>
              <a:rPr lang="en-US" dirty="0"/>
              <a:t>, </a:t>
            </a:r>
            <a:r>
              <a:rPr lang="en-US" dirty="0" err="1"/>
              <a:t>sociale</a:t>
            </a:r>
            <a:r>
              <a:rPr lang="en-US" dirty="0"/>
              <a:t>, et </a:t>
            </a:r>
            <a:r>
              <a:rPr lang="en-US" dirty="0" err="1"/>
              <a:t>maitrise</a:t>
            </a:r>
            <a:r>
              <a:rPr lang="en-US" dirty="0"/>
              <a:t> des flux </a:t>
            </a:r>
            <a:r>
              <a:rPr lang="en-US" dirty="0" err="1"/>
              <a:t>migratoires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Préservation</a:t>
            </a:r>
            <a:r>
              <a:rPr lang="en-US" dirty="0"/>
              <a:t> des </a:t>
            </a:r>
            <a:r>
              <a:rPr lang="en-US" dirty="0" err="1"/>
              <a:t>ressources</a:t>
            </a:r>
            <a:r>
              <a:rPr lang="en-US" dirty="0"/>
              <a:t> </a:t>
            </a:r>
            <a:r>
              <a:rPr lang="en-US" dirty="0" err="1"/>
              <a:t>naturelles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Opportunités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53400" cy="4495800"/>
          </a:xfrm>
        </p:spPr>
        <p:txBody>
          <a:bodyPr/>
          <a:lstStyle/>
          <a:p>
            <a:r>
              <a:rPr lang="en-US" dirty="0" smtClean="0"/>
              <a:t>Traction </a:t>
            </a:r>
            <a:r>
              <a:rPr lang="en-US" dirty="0" err="1" smtClean="0"/>
              <a:t>politique</a:t>
            </a:r>
            <a:r>
              <a:rPr lang="en-US" dirty="0" smtClean="0"/>
              <a:t> (En </a:t>
            </a:r>
            <a:r>
              <a:rPr lang="en-US" dirty="0" err="1" smtClean="0"/>
              <a:t>particulier</a:t>
            </a:r>
            <a:r>
              <a:rPr lang="en-US" dirty="0" smtClean="0"/>
              <a:t>: Nutrition, </a:t>
            </a:r>
            <a:r>
              <a:rPr lang="en-US" dirty="0" err="1" smtClean="0"/>
              <a:t>Résilence</a:t>
            </a:r>
            <a:r>
              <a:rPr lang="en-US" dirty="0" smtClean="0"/>
              <a:t>….)</a:t>
            </a:r>
          </a:p>
          <a:p>
            <a:r>
              <a:rPr lang="en-US" dirty="0" smtClean="0"/>
              <a:t>PNSA /PNIA</a:t>
            </a:r>
          </a:p>
          <a:p>
            <a:pPr marL="0" indent="0">
              <a:buNone/>
            </a:pPr>
            <a:r>
              <a:rPr lang="en-US" dirty="0" smtClean="0"/>
              <a:t>	7 des 10 pays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formulé</a:t>
            </a:r>
            <a:r>
              <a:rPr lang="en-US" dirty="0" smtClean="0"/>
              <a:t> un PNSA </a:t>
            </a:r>
          </a:p>
          <a:p>
            <a:r>
              <a:rPr lang="en-US" dirty="0" smtClean="0"/>
              <a:t>PRSA/AC</a:t>
            </a:r>
          </a:p>
          <a:p>
            <a:r>
              <a:rPr lang="en-US" dirty="0" err="1" smtClean="0"/>
              <a:t>Urbanisation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/>
              <a:t>Augmenter durablement la production régionale de produits viviers</a:t>
            </a:r>
            <a:r>
              <a:rPr lang="fr-FR" dirty="0"/>
              <a:t>, pour à la fois diminuer une partie du déficit alimentaire </a:t>
            </a:r>
            <a:r>
              <a:rPr lang="fr-FR" dirty="0" smtClean="0"/>
              <a:t>régional, par tout </a:t>
            </a:r>
            <a:r>
              <a:rPr lang="fr-FR" dirty="0"/>
              <a:t>en gérant durablement les ressources naturelles de la région 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/>
              <a:t>Favoriser la transformation et les échanges</a:t>
            </a:r>
            <a:r>
              <a:rPr lang="fr-FR" dirty="0"/>
              <a:t> de produits viviers au sein de l’espace CEEAC, afin d’améliorer conjointement le revenus de producteurs, et l’accès à une alimentation abordable et diversifiée par les consommateurs 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/>
              <a:t>Améliorer et sécuriser l’accès à l’alimentation par les populations vulnérables</a:t>
            </a:r>
            <a:r>
              <a:rPr lang="fr-FR" dirty="0"/>
              <a:t>, notamment par le biais de la promotion de programmes de protection, et, en particulier, en visant à réduire la malnutrition infantile.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Axes </a:t>
            </a:r>
            <a:r>
              <a:rPr lang="en-US" dirty="0" err="1" smtClean="0"/>
              <a:t>d’intervention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53400" cy="4495800"/>
          </a:xfrm>
        </p:spPr>
        <p:txBody>
          <a:bodyPr>
            <a:noAutofit/>
          </a:bodyPr>
          <a:lstStyle/>
          <a:p>
            <a:r>
              <a:rPr lang="fr-FR" sz="1800" b="1" dirty="0"/>
              <a:t>Axe 1 : Accroissement durable de la productivité et de la production vivrière régionale</a:t>
            </a:r>
            <a:endParaRPr lang="en-US" sz="1800" b="1" dirty="0"/>
          </a:p>
          <a:p>
            <a:pPr marL="0" indent="0">
              <a:buNone/>
            </a:pPr>
            <a:r>
              <a:rPr lang="fr-FR" sz="1800" dirty="0"/>
              <a:t> </a:t>
            </a:r>
            <a:endParaRPr lang="en-US" sz="1800" dirty="0"/>
          </a:p>
          <a:p>
            <a:pPr lvl="0"/>
            <a:r>
              <a:rPr lang="fr-FR" sz="1800" dirty="0" smtClean="0"/>
              <a:t>Appui </a:t>
            </a:r>
            <a:r>
              <a:rPr lang="fr-FR" sz="1800" dirty="0"/>
              <a:t>au développement d’un </a:t>
            </a:r>
            <a:r>
              <a:rPr lang="fr-FR" sz="1800" b="1" dirty="0"/>
              <a:t>secteur semencier performant, </a:t>
            </a:r>
            <a:r>
              <a:rPr lang="fr-FR" sz="1800" dirty="0" smtClean="0"/>
              <a:t>en </a:t>
            </a:r>
            <a:r>
              <a:rPr lang="fr-FR" sz="1800" dirty="0"/>
              <a:t>particulier pour les spéculations stratégiques pour la région telles que le manioc et les </a:t>
            </a:r>
            <a:r>
              <a:rPr lang="fr-FR" sz="1800" dirty="0" smtClean="0"/>
              <a:t>bananes</a:t>
            </a:r>
            <a:endParaRPr lang="en-US" sz="1800" dirty="0"/>
          </a:p>
          <a:p>
            <a:pPr lvl="0"/>
            <a:r>
              <a:rPr lang="fr-FR" sz="1800" dirty="0"/>
              <a:t>Mutualisation et partage d’expériences de promotion de pratiques agricoles favorisant une</a:t>
            </a:r>
            <a:r>
              <a:rPr lang="fr-FR" sz="1800" u="sng" dirty="0"/>
              <a:t> </a:t>
            </a:r>
            <a:r>
              <a:rPr lang="fr-FR" sz="1800" b="1" dirty="0"/>
              <a:t>gestion durable de la fertilité des sols</a:t>
            </a:r>
            <a:r>
              <a:rPr lang="fr-FR" sz="1800" u="sng" dirty="0"/>
              <a:t> </a:t>
            </a:r>
            <a:r>
              <a:rPr lang="fr-FR" sz="1800" dirty="0"/>
              <a:t>;</a:t>
            </a:r>
            <a:endParaRPr lang="en-US" sz="1800" dirty="0"/>
          </a:p>
          <a:p>
            <a:pPr lvl="0"/>
            <a:r>
              <a:rPr lang="fr-FR" sz="1800" dirty="0"/>
              <a:t>Définition et mise en œuvre d’une stratégie régionale sur l’amélioration de la </a:t>
            </a:r>
            <a:r>
              <a:rPr lang="fr-FR" sz="1800" b="1" dirty="0"/>
              <a:t>disponibilité et l’accès aux intrants</a:t>
            </a:r>
            <a:r>
              <a:rPr lang="fr-FR" sz="1800" dirty="0"/>
              <a:t>, et en particulier les engrais ;</a:t>
            </a:r>
            <a:endParaRPr lang="en-US" sz="1800" dirty="0"/>
          </a:p>
          <a:p>
            <a:pPr lvl="0"/>
            <a:r>
              <a:rPr lang="fr-FR" sz="1800" dirty="0"/>
              <a:t>Elaboration et mise en œuvre d’un schéma directeur pour la </a:t>
            </a:r>
            <a:r>
              <a:rPr lang="fr-FR" sz="1800" b="1" dirty="0"/>
              <a:t>recherche agricole</a:t>
            </a:r>
            <a:r>
              <a:rPr lang="fr-FR" sz="1800" u="sng" dirty="0"/>
              <a:t> </a:t>
            </a:r>
            <a:r>
              <a:rPr lang="fr-FR" sz="1800" dirty="0"/>
              <a:t>;</a:t>
            </a:r>
            <a:endParaRPr lang="en-US" sz="1800" dirty="0"/>
          </a:p>
          <a:p>
            <a:pPr lvl="0"/>
            <a:r>
              <a:rPr lang="fr-FR" sz="1800" dirty="0"/>
              <a:t>Appui </a:t>
            </a:r>
            <a:r>
              <a:rPr lang="fr-FR" sz="1800" dirty="0" smtClean="0"/>
              <a:t>au renforcement </a:t>
            </a:r>
            <a:r>
              <a:rPr lang="fr-FR" sz="1800" b="1" dirty="0" smtClean="0"/>
              <a:t>d’organisations </a:t>
            </a:r>
            <a:r>
              <a:rPr lang="fr-FR" sz="1800" b="1" dirty="0"/>
              <a:t>professionnelles </a:t>
            </a:r>
            <a:r>
              <a:rPr lang="fr-FR" sz="1800" dirty="0" smtClean="0"/>
              <a:t>(</a:t>
            </a:r>
            <a:r>
              <a:rPr lang="fr-FR" sz="1800" dirty="0" err="1" smtClean="0"/>
              <a:t>c.f</a:t>
            </a:r>
            <a:r>
              <a:rPr lang="fr-FR" sz="1800" dirty="0" smtClean="0"/>
              <a:t>. fiche 8).  </a:t>
            </a:r>
            <a:endParaRPr lang="en-US" sz="1800" dirty="0"/>
          </a:p>
          <a:p>
            <a:endParaRPr lang="en-US" sz="1800" dirty="0"/>
          </a:p>
          <a:p>
            <a:r>
              <a:rPr lang="fr-FR" sz="1800" dirty="0" smtClean="0"/>
              <a:t>Pour </a:t>
            </a:r>
            <a:r>
              <a:rPr lang="fr-FR" sz="1800" dirty="0"/>
              <a:t>l’axe 1 en particulier, les orientations proposées ci-dessus devront être exécutées en </a:t>
            </a:r>
            <a:r>
              <a:rPr lang="fr-FR" sz="1800" b="1" dirty="0"/>
              <a:t>cohérence avec les priorités portées par la thématique de la gestion des ressources naturelles et du foncier</a:t>
            </a:r>
            <a:r>
              <a:rPr lang="fr-FR" sz="1800" b="1" dirty="0" smtClean="0"/>
              <a:t>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394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1319</TotalTime>
  <Words>441</Words>
  <Application>Microsoft Office PowerPoint</Application>
  <PresentationFormat>Affichage à l'écran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Médian</vt:lpstr>
      <vt:lpstr>Fiche Thématique N°2: Sécurité Alimentaire ET NUTRITIONNELLE</vt:lpstr>
      <vt:lpstr>Plan de la présentation</vt:lpstr>
      <vt:lpstr>Elements de diagnostic (1)</vt:lpstr>
      <vt:lpstr>Elements de diagnostic (2)</vt:lpstr>
      <vt:lpstr>Elements de diagnostic (2)</vt:lpstr>
      <vt:lpstr>Enjeux</vt:lpstr>
      <vt:lpstr>Opportunités</vt:lpstr>
      <vt:lpstr>Objectifs</vt:lpstr>
      <vt:lpstr>Axes d’intervention (1)</vt:lpstr>
      <vt:lpstr>Axes d’intervention (2)</vt:lpstr>
      <vt:lpstr>Axes d’intervention (3)</vt:lpstr>
      <vt:lpstr>Elements Budgétaires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Soule</dc:creator>
  <cp:lastModifiedBy>Henri Leturque</cp:lastModifiedBy>
  <cp:revision>23</cp:revision>
  <dcterms:created xsi:type="dcterms:W3CDTF">2012-05-31T08:26:30Z</dcterms:created>
  <dcterms:modified xsi:type="dcterms:W3CDTF">2013-04-17T08:08:06Z</dcterms:modified>
</cp:coreProperties>
</file>