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6" r:id="rId4"/>
    <p:sldId id="258" r:id="rId5"/>
    <p:sldId id="275" r:id="rId6"/>
    <p:sldId id="259" r:id="rId7"/>
    <p:sldId id="260" r:id="rId8"/>
    <p:sldId id="278" r:id="rId9"/>
    <p:sldId id="279" r:id="rId10"/>
    <p:sldId id="281"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01934A-FD2E-4C69-B100-828394150A39}" type="datetimeFigureOut">
              <a:rPr lang="fr-FR" smtClean="0"/>
              <a:pPr/>
              <a:t>17/04/2013</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E51422-12B7-4947-AFAF-1946D066112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E01934A-FD2E-4C69-B100-828394150A39}" type="datetimeFigureOut">
              <a:rPr lang="fr-FR" smtClean="0"/>
              <a:pPr/>
              <a:t>17/04/2013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E51422-12B7-4947-AFAF-1946D066112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BE01934A-FD2E-4C69-B100-828394150A39}" type="datetimeFigureOut">
              <a:rPr lang="fr-FR" smtClean="0"/>
              <a:pPr/>
              <a:t>17/04/2013</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8AE51422-12B7-4947-AFAF-1946D066112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E01934A-FD2E-4C69-B100-828394150A39}" type="datetimeFigureOut">
              <a:rPr lang="fr-FR" smtClean="0"/>
              <a:pPr/>
              <a:t>17/04/2013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8AE51422-12B7-4947-AFAF-1946D066112D}"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BE01934A-FD2E-4C69-B100-828394150A39}" type="datetimeFigureOut">
              <a:rPr lang="fr-FR" smtClean="0"/>
              <a:pPr/>
              <a:t>17/04/2013</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E51422-12B7-4947-AFAF-1946D066112D}"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BE01934A-FD2E-4C69-B100-828394150A39}" type="datetimeFigureOut">
              <a:rPr lang="fr-FR" smtClean="0"/>
              <a:pPr/>
              <a:t>17/04/2013</a:t>
            </a:fld>
            <a:endParaRPr lang="fr-FR"/>
          </a:p>
        </p:txBody>
      </p:sp>
      <p:sp>
        <p:nvSpPr>
          <p:cNvPr id="10" name="Espace réservé du numéro de diapositive 9"/>
          <p:cNvSpPr>
            <a:spLocks noGrp="1"/>
          </p:cNvSpPr>
          <p:nvPr>
            <p:ph type="sldNum" sz="quarter" idx="16"/>
          </p:nvPr>
        </p:nvSpPr>
        <p:spPr/>
        <p:txBody>
          <a:bodyPr rtlCol="0"/>
          <a:lstStyle/>
          <a:p>
            <a:fld id="{8AE51422-12B7-4947-AFAF-1946D066112D}"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BE01934A-FD2E-4C69-B100-828394150A39}" type="datetimeFigureOut">
              <a:rPr lang="fr-FR" smtClean="0"/>
              <a:pPr/>
              <a:t>17/04/2013</a:t>
            </a:fld>
            <a:endParaRPr lang="fr-FR"/>
          </a:p>
        </p:txBody>
      </p:sp>
      <p:sp>
        <p:nvSpPr>
          <p:cNvPr id="12" name="Espace réservé du numéro de diapositive 11"/>
          <p:cNvSpPr>
            <a:spLocks noGrp="1"/>
          </p:cNvSpPr>
          <p:nvPr>
            <p:ph type="sldNum" sz="quarter" idx="16"/>
          </p:nvPr>
        </p:nvSpPr>
        <p:spPr/>
        <p:txBody>
          <a:bodyPr rtlCol="0"/>
          <a:lstStyle/>
          <a:p>
            <a:fld id="{8AE51422-12B7-4947-AFAF-1946D066112D}"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E01934A-FD2E-4C69-B100-828394150A39}" type="datetimeFigureOut">
              <a:rPr lang="fr-FR" smtClean="0"/>
              <a:pPr/>
              <a:t>17/04/2013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8AE51422-12B7-4947-AFAF-1946D066112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01934A-FD2E-4C69-B100-828394150A39}" type="datetimeFigureOut">
              <a:rPr lang="fr-FR" smtClean="0"/>
              <a:pPr/>
              <a:t>17/04/2013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8AE51422-12B7-4947-AFAF-1946D066112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E01934A-FD2E-4C69-B100-828394150A39}" type="datetimeFigureOut">
              <a:rPr lang="fr-FR" smtClean="0"/>
              <a:pPr/>
              <a:t>17/04/2013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8AE51422-12B7-4947-AFAF-1946D066112D}"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BE01934A-FD2E-4C69-B100-828394150A39}" type="datetimeFigureOut">
              <a:rPr lang="fr-FR" smtClean="0"/>
              <a:pPr/>
              <a:t>17/04/2013</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8AE51422-12B7-4947-AFAF-1946D066112D}"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E01934A-FD2E-4C69-B100-828394150A39}" type="datetimeFigureOut">
              <a:rPr lang="fr-FR" smtClean="0"/>
              <a:pPr/>
              <a:t>17/04/2013</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E51422-12B7-4947-AFAF-1946D066112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339752" y="3429000"/>
            <a:ext cx="6477000" cy="1828800"/>
          </a:xfrm>
        </p:spPr>
        <p:txBody>
          <a:bodyPr>
            <a:normAutofit fontScale="90000"/>
          </a:bodyPr>
          <a:lstStyle/>
          <a:p>
            <a:r>
              <a:rPr lang="fr-FR" dirty="0" smtClean="0"/>
              <a:t>Fiche Thématique N°1: Gestion des Ressources Naturelles et du Foncier</a:t>
            </a:r>
            <a:endParaRPr lang="fr-FR" dirty="0"/>
          </a:p>
        </p:txBody>
      </p:sp>
      <p:sp>
        <p:nvSpPr>
          <p:cNvPr id="3" name="Sous-titre 2"/>
          <p:cNvSpPr>
            <a:spLocks noGrp="1"/>
          </p:cNvSpPr>
          <p:nvPr>
            <p:ph type="subTitle" idx="1"/>
          </p:nvPr>
        </p:nvSpPr>
        <p:spPr/>
        <p:txBody>
          <a:bodyPr>
            <a:normAutofit/>
          </a:bodyPr>
          <a:lstStyle/>
          <a:p>
            <a:r>
              <a:rPr lang="fr-FR" dirty="0" smtClean="0"/>
              <a:t> Douala, du 16 au 18 Avril 2013  </a:t>
            </a:r>
            <a:endParaRPr lang="fr-FR" dirty="0"/>
          </a:p>
          <a:p>
            <a:endParaRPr lang="fr-FR" dirty="0"/>
          </a:p>
        </p:txBody>
      </p:sp>
      <p:pic>
        <p:nvPicPr>
          <p:cNvPr id="4" name="Image 3"/>
          <p:cNvPicPr/>
          <p:nvPr/>
        </p:nvPicPr>
        <p:blipFill>
          <a:blip r:embed="rId2" cstate="print"/>
          <a:srcRect/>
          <a:stretch>
            <a:fillRect/>
          </a:stretch>
        </p:blipFill>
        <p:spPr bwMode="auto">
          <a:xfrm>
            <a:off x="3419873" y="548680"/>
            <a:ext cx="1440160" cy="1800200"/>
          </a:xfrm>
          <a:prstGeom prst="rect">
            <a:avLst/>
          </a:prstGeom>
          <a:noFill/>
          <a:ln w="9525">
            <a:noFill/>
            <a:miter lim="800000"/>
            <a:headEnd/>
            <a:tailEnd/>
          </a:ln>
        </p:spPr>
      </p:pic>
      <p:pic>
        <p:nvPicPr>
          <p:cNvPr id="5" name="Image 4"/>
          <p:cNvPicPr/>
          <p:nvPr/>
        </p:nvPicPr>
        <p:blipFill>
          <a:blip r:embed="rId3" cstate="print"/>
          <a:srcRect/>
          <a:stretch>
            <a:fillRect/>
          </a:stretch>
        </p:blipFill>
        <p:spPr bwMode="auto">
          <a:xfrm>
            <a:off x="7314514" y="5640993"/>
            <a:ext cx="1829486" cy="1217007"/>
          </a:xfrm>
          <a:prstGeom prst="rect">
            <a:avLst/>
          </a:prstGeom>
          <a:noFill/>
          <a:ln w="9525">
            <a:noFill/>
            <a:miter lim="800000"/>
            <a:headEnd/>
            <a:tailEnd/>
          </a:ln>
        </p:spPr>
      </p:pic>
      <p:pic>
        <p:nvPicPr>
          <p:cNvPr id="6" name="Picture 4"/>
          <p:cNvPicPr/>
          <p:nvPr/>
        </p:nvPicPr>
        <p:blipFill>
          <a:blip r:embed="rId4" cstate="print"/>
          <a:srcRect/>
          <a:stretch>
            <a:fillRect/>
          </a:stretch>
        </p:blipFill>
        <p:spPr bwMode="auto">
          <a:xfrm>
            <a:off x="0" y="5517232"/>
            <a:ext cx="1475656" cy="134076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en-US" dirty="0" smtClean="0"/>
          </a:p>
          <a:p>
            <a:endParaRPr lang="en-US" dirty="0"/>
          </a:p>
          <a:p>
            <a:endParaRPr lang="en-US" dirty="0" smtClean="0"/>
          </a:p>
          <a:p>
            <a:pPr marL="0" indent="0" algn="ctr">
              <a:buNone/>
            </a:pPr>
            <a:r>
              <a:rPr lang="en-US" dirty="0" smtClean="0"/>
              <a:t>Merci pour </a:t>
            </a:r>
            <a:r>
              <a:rPr lang="en-US" dirty="0" err="1" smtClean="0"/>
              <a:t>votre</a:t>
            </a:r>
            <a:r>
              <a:rPr lang="en-US" dirty="0" smtClean="0"/>
              <a:t> attention</a:t>
            </a:r>
            <a:endParaRPr lang="en-US" dirty="0"/>
          </a:p>
        </p:txBody>
      </p:sp>
    </p:spTree>
    <p:extLst>
      <p:ext uri="{BB962C8B-B14F-4D97-AF65-F5344CB8AC3E}">
        <p14:creationId xmlns:p14="http://schemas.microsoft.com/office/powerpoint/2010/main" val="292178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4" name="Espace réservé du contenu 3"/>
          <p:cNvSpPr>
            <a:spLocks noGrp="1"/>
          </p:cNvSpPr>
          <p:nvPr>
            <p:ph sz="quarter" idx="1"/>
          </p:nvPr>
        </p:nvSpPr>
        <p:spPr/>
        <p:txBody>
          <a:bodyPr/>
          <a:lstStyle/>
          <a:p>
            <a:r>
              <a:rPr lang="en-US" dirty="0" err="1" smtClean="0"/>
              <a:t>Eléments</a:t>
            </a:r>
            <a:r>
              <a:rPr lang="en-US" dirty="0" smtClean="0"/>
              <a:t> de Diagnostic</a:t>
            </a:r>
          </a:p>
          <a:p>
            <a:r>
              <a:rPr lang="en-US" dirty="0" err="1" smtClean="0"/>
              <a:t>Défis</a:t>
            </a:r>
            <a:r>
              <a:rPr lang="en-US" dirty="0" smtClean="0"/>
              <a:t> et </a:t>
            </a:r>
            <a:r>
              <a:rPr lang="en-US" dirty="0" err="1" smtClean="0"/>
              <a:t>Enjeux</a:t>
            </a:r>
            <a:endParaRPr lang="en-US" dirty="0" smtClean="0"/>
          </a:p>
          <a:p>
            <a:r>
              <a:rPr lang="en-US" dirty="0" err="1" smtClean="0"/>
              <a:t>Opportunités</a:t>
            </a:r>
            <a:endParaRPr lang="en-US" dirty="0" smtClean="0"/>
          </a:p>
          <a:p>
            <a:r>
              <a:rPr lang="en-US" dirty="0" err="1" smtClean="0"/>
              <a:t>Objectifs</a:t>
            </a:r>
            <a:endParaRPr lang="en-US" dirty="0" smtClean="0"/>
          </a:p>
          <a:p>
            <a:r>
              <a:rPr lang="en-US" dirty="0" smtClean="0"/>
              <a:t>Axes </a:t>
            </a:r>
            <a:r>
              <a:rPr lang="en-US" dirty="0" err="1" smtClean="0"/>
              <a:t>d’intervention</a:t>
            </a:r>
            <a:endParaRPr lang="en-US" dirty="0" smtClean="0"/>
          </a:p>
          <a:p>
            <a:r>
              <a:rPr lang="en-US" dirty="0" smtClean="0"/>
              <a:t>Elements de Budget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Eléments de Diagnostic (1)</a:t>
            </a:r>
            <a:endParaRPr lang="fr-FR" dirty="0"/>
          </a:p>
        </p:txBody>
      </p:sp>
      <p:sp>
        <p:nvSpPr>
          <p:cNvPr id="3" name="Espace réservé du contenu 2"/>
          <p:cNvSpPr>
            <a:spLocks noGrp="1"/>
          </p:cNvSpPr>
          <p:nvPr>
            <p:ph sz="quarter" idx="1"/>
          </p:nvPr>
        </p:nvSpPr>
        <p:spPr>
          <a:xfrm>
            <a:off x="612648" y="1600200"/>
            <a:ext cx="8153400" cy="5257800"/>
          </a:xfrm>
        </p:spPr>
        <p:txBody>
          <a:bodyPr>
            <a:normAutofit/>
          </a:bodyPr>
          <a:lstStyle/>
          <a:p>
            <a:pPr lvl="1"/>
            <a:r>
              <a:rPr lang="fr-FR" sz="2400" b="1" dirty="0" smtClean="0"/>
              <a:t>Ressources naturelles extrêmement riches et variées</a:t>
            </a:r>
            <a:endParaRPr lang="fr-FR" sz="2400" b="1" dirty="0"/>
          </a:p>
          <a:p>
            <a:pPr>
              <a:buFont typeface="Arial" pitchFamily="34" charset="0"/>
              <a:buChar char="•"/>
              <a:defRPr/>
            </a:pPr>
            <a:endParaRPr lang="fr-FR" sz="2000" b="1" dirty="0" smtClean="0"/>
          </a:p>
          <a:p>
            <a:pPr>
              <a:buFont typeface="Arial" pitchFamily="34" charset="0"/>
              <a:buChar char="•"/>
              <a:defRPr/>
            </a:pPr>
            <a:r>
              <a:rPr lang="fr-FR" sz="2000" b="1" dirty="0" smtClean="0"/>
              <a:t>5 grands types d’</a:t>
            </a:r>
            <a:r>
              <a:rPr lang="fr-FR" sz="2000" b="1" dirty="0"/>
              <a:t>é</a:t>
            </a:r>
            <a:r>
              <a:rPr lang="fr-FR" sz="2000" b="1" dirty="0" smtClean="0"/>
              <a:t>cosystèmes</a:t>
            </a:r>
          </a:p>
          <a:p>
            <a:pPr>
              <a:buFont typeface="Arial" pitchFamily="34" charset="0"/>
              <a:buChar char="•"/>
              <a:defRPr/>
            </a:pPr>
            <a:r>
              <a:rPr lang="fr-FR" sz="2000" dirty="0"/>
              <a:t>(1) écosystème forestier recouvrant plus de 160 millions d’hectares, </a:t>
            </a:r>
            <a:endParaRPr lang="fr-FR" sz="2000" dirty="0" smtClean="0"/>
          </a:p>
          <a:p>
            <a:pPr>
              <a:buFont typeface="Arial" pitchFamily="34" charset="0"/>
              <a:buChar char="•"/>
              <a:defRPr/>
            </a:pPr>
            <a:r>
              <a:rPr lang="fr-FR" sz="2000" dirty="0" smtClean="0"/>
              <a:t>(</a:t>
            </a:r>
            <a:r>
              <a:rPr lang="fr-FR" sz="2000" dirty="0"/>
              <a:t>2) écosystèmes côtiers et marins, </a:t>
            </a:r>
            <a:endParaRPr lang="fr-FR" sz="2000" dirty="0" smtClean="0"/>
          </a:p>
          <a:p>
            <a:pPr>
              <a:buFont typeface="Arial" pitchFamily="34" charset="0"/>
              <a:buChar char="•"/>
              <a:defRPr/>
            </a:pPr>
            <a:r>
              <a:rPr lang="fr-FR" sz="2000" dirty="0" smtClean="0"/>
              <a:t>(</a:t>
            </a:r>
            <a:r>
              <a:rPr lang="fr-FR" sz="2000" dirty="0"/>
              <a:t>3) écosystèmes des zones humides et eaux douces, </a:t>
            </a:r>
            <a:endParaRPr lang="fr-FR" sz="2000" dirty="0" smtClean="0"/>
          </a:p>
          <a:p>
            <a:pPr>
              <a:buFont typeface="Arial" pitchFamily="34" charset="0"/>
              <a:buChar char="•"/>
              <a:defRPr/>
            </a:pPr>
            <a:r>
              <a:rPr lang="fr-FR" sz="2000" dirty="0" smtClean="0"/>
              <a:t>(</a:t>
            </a:r>
            <a:r>
              <a:rPr lang="fr-FR" sz="2000" dirty="0"/>
              <a:t>4)  écosystèmes de savane, </a:t>
            </a:r>
            <a:endParaRPr lang="fr-FR" sz="2000" dirty="0" smtClean="0"/>
          </a:p>
          <a:p>
            <a:pPr>
              <a:buFont typeface="Arial" pitchFamily="34" charset="0"/>
              <a:buChar char="•"/>
              <a:defRPr/>
            </a:pPr>
            <a:r>
              <a:rPr lang="fr-FR" sz="2000" dirty="0" smtClean="0"/>
              <a:t>(</a:t>
            </a:r>
            <a:r>
              <a:rPr lang="fr-FR" sz="2000" dirty="0"/>
              <a:t>5) écosystèmes sahélo-sahélien, </a:t>
            </a:r>
            <a:endParaRPr lang="fr-FR" sz="2000" dirty="0" smtClean="0"/>
          </a:p>
          <a:p>
            <a:pPr>
              <a:buFont typeface="Arial" pitchFamily="34" charset="0"/>
              <a:buChar char="•"/>
              <a:defRPr/>
            </a:pPr>
            <a:endParaRPr lang="fr-FR" sz="2000" dirty="0" smtClean="0"/>
          </a:p>
          <a:p>
            <a:pPr>
              <a:buFont typeface="Wingdings" pitchFamily="2" charset="2"/>
              <a:buChar char="Ø"/>
              <a:defRPr/>
            </a:pPr>
            <a:r>
              <a:rPr lang="fr-FR" sz="2000" dirty="0" smtClean="0"/>
              <a:t>Importance clé dans la création de richesse et d’emplois dans la région</a:t>
            </a:r>
          </a:p>
          <a:p>
            <a:pPr>
              <a:buFont typeface="Wingdings" pitchFamily="2" charset="2"/>
              <a:buChar char="Ø"/>
              <a:defRPr/>
            </a:pPr>
            <a:r>
              <a:rPr lang="fr-FR" sz="2000" dirty="0" smtClean="0"/>
              <a:t>Ressources partagées</a:t>
            </a:r>
          </a:p>
          <a:p>
            <a:pPr>
              <a:buFont typeface="Wingdings" pitchFamily="2" charset="2"/>
              <a:buChar char="Ø"/>
              <a:defRPr/>
            </a:pPr>
            <a:r>
              <a:rPr lang="fr-FR" sz="2000" dirty="0" smtClean="0"/>
              <a:t>Richesse régionale, mais aussi enjeu plus global</a:t>
            </a:r>
          </a:p>
          <a:p>
            <a:pPr>
              <a:buFont typeface="Arial" pitchFamily="34" charset="0"/>
              <a:buChar char="•"/>
              <a:defRPr/>
            </a:pPr>
            <a:endParaRPr lang="fr-FR" sz="2000" dirty="0"/>
          </a:p>
          <a:p>
            <a:pPr>
              <a:buFont typeface="Arial" pitchFamily="34" charset="0"/>
              <a:buChar char="•"/>
              <a:defRPr/>
            </a:pPr>
            <a:endParaRPr lang="fr-FR" sz="2000" dirty="0" smtClean="0"/>
          </a:p>
          <a:p>
            <a:pPr>
              <a:buFont typeface="Arial" pitchFamily="34" charset="0"/>
              <a:buChar char="•"/>
              <a:defRPr/>
            </a:pPr>
            <a:endParaRPr lang="fr-FR" sz="2000" dirty="0"/>
          </a:p>
        </p:txBody>
      </p:sp>
    </p:spTree>
    <p:extLst>
      <p:ext uri="{BB962C8B-B14F-4D97-AF65-F5344CB8AC3E}">
        <p14:creationId xmlns:p14="http://schemas.microsoft.com/office/powerpoint/2010/main" val="190867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Eléments de Diagnostic (2)</a:t>
            </a:r>
            <a:endParaRPr lang="fr-FR" dirty="0"/>
          </a:p>
        </p:txBody>
      </p:sp>
      <p:sp>
        <p:nvSpPr>
          <p:cNvPr id="3" name="Espace réservé du contenu 2"/>
          <p:cNvSpPr>
            <a:spLocks noGrp="1"/>
          </p:cNvSpPr>
          <p:nvPr>
            <p:ph sz="quarter" idx="1"/>
          </p:nvPr>
        </p:nvSpPr>
        <p:spPr>
          <a:xfrm>
            <a:off x="612648" y="1600200"/>
            <a:ext cx="8153400" cy="5257800"/>
          </a:xfrm>
        </p:spPr>
        <p:txBody>
          <a:bodyPr>
            <a:normAutofit lnSpcReduction="10000"/>
          </a:bodyPr>
          <a:lstStyle/>
          <a:p>
            <a:pPr lvl="1"/>
            <a:r>
              <a:rPr lang="fr-FR" sz="2400" b="1" dirty="0"/>
              <a:t>Pressions croissantes sur les ressources </a:t>
            </a:r>
            <a:r>
              <a:rPr lang="fr-FR" sz="2400" b="1" dirty="0" smtClean="0"/>
              <a:t>naturelles</a:t>
            </a:r>
            <a:endParaRPr lang="fr-FR" sz="2400" b="1" dirty="0"/>
          </a:p>
          <a:p>
            <a:pPr>
              <a:buFont typeface="Arial" pitchFamily="34" charset="0"/>
              <a:buChar char="•"/>
              <a:defRPr/>
            </a:pPr>
            <a:r>
              <a:rPr lang="fr-FR" sz="2000" b="1" dirty="0" smtClean="0"/>
              <a:t>Les </a:t>
            </a:r>
            <a:r>
              <a:rPr lang="fr-FR" sz="2000" b="1" dirty="0"/>
              <a:t>causes naturelles</a:t>
            </a:r>
            <a:r>
              <a:rPr lang="fr-FR" sz="2000" dirty="0"/>
              <a:t> : le réchauffement climatique, la sècheresse, la désertification, les inondations, les glissements de terrain ; </a:t>
            </a:r>
          </a:p>
          <a:p>
            <a:pPr>
              <a:buFont typeface="Arial" pitchFamily="34" charset="0"/>
              <a:buChar char="•"/>
              <a:defRPr/>
            </a:pPr>
            <a:r>
              <a:rPr lang="fr-FR" sz="2000" b="1" dirty="0"/>
              <a:t>Les facteurs anthropiques </a:t>
            </a:r>
            <a:r>
              <a:rPr lang="fr-FR" sz="2000" dirty="0"/>
              <a:t>: l'aggravation de la pauvreté, l'action prédatrice de puissants groupes </a:t>
            </a:r>
            <a:r>
              <a:rPr lang="fr-FR" sz="2000" dirty="0" smtClean="0"/>
              <a:t>industriels, </a:t>
            </a:r>
            <a:r>
              <a:rPr lang="fr-FR" sz="2000" dirty="0"/>
              <a:t>l’exploitation forestière et la pratique de l’agriculture itinérante sur brûlis </a:t>
            </a:r>
            <a:r>
              <a:rPr lang="fr-FR" sz="2000" dirty="0" smtClean="0"/>
              <a:t>dans </a:t>
            </a:r>
            <a:r>
              <a:rPr lang="fr-FR" sz="2000" dirty="0"/>
              <a:t>les zones forestières, coupe </a:t>
            </a:r>
            <a:r>
              <a:rPr lang="fr-FR" sz="2000" dirty="0" smtClean="0"/>
              <a:t>du </a:t>
            </a:r>
            <a:r>
              <a:rPr lang="fr-FR" sz="2000" dirty="0"/>
              <a:t>bois de chauffe;</a:t>
            </a:r>
          </a:p>
          <a:p>
            <a:pPr>
              <a:buFont typeface="Arial" pitchFamily="34" charset="0"/>
              <a:buChar char="•"/>
              <a:defRPr/>
            </a:pPr>
            <a:r>
              <a:rPr lang="fr-FR" sz="2000" b="1" dirty="0"/>
              <a:t>Les  facteurs politiques</a:t>
            </a:r>
            <a:r>
              <a:rPr lang="fr-FR" sz="2000" dirty="0"/>
              <a:t>, et notamment les conflits armés, provoquant des zones de non droit, et aggravant par la même les facteurs anthropiques mentionnés ci-dessus.</a:t>
            </a:r>
          </a:p>
          <a:p>
            <a:pPr>
              <a:buFont typeface="Arial" pitchFamily="34" charset="0"/>
              <a:buChar char="•"/>
              <a:defRPr/>
            </a:pPr>
            <a:r>
              <a:rPr lang="fr-FR" sz="2000" b="1" dirty="0"/>
              <a:t>La pression démographique, </a:t>
            </a:r>
            <a:r>
              <a:rPr lang="fr-FR" sz="2000" dirty="0"/>
              <a:t>contribuant à exacerber les facteurs anthropiques et politiques.</a:t>
            </a:r>
          </a:p>
          <a:p>
            <a:pPr>
              <a:buFont typeface="Arial" pitchFamily="34" charset="0"/>
              <a:buChar char="•"/>
              <a:defRPr/>
            </a:pPr>
            <a:r>
              <a:rPr lang="fr-FR" sz="2000" b="1" dirty="0"/>
              <a:t>La pression économique: </a:t>
            </a:r>
            <a:r>
              <a:rPr lang="fr-FR" sz="2000" dirty="0"/>
              <a:t>et en particulier, en lien avec la hausse des prix des produits alimentaires et de l’énergie, une nouvelle vague d’acquisition des terres en Afrique liée à la recherche d’alternatives aux combustibles fossiles, et à la recherche de sécurité d’approvisionnement </a:t>
            </a:r>
            <a:r>
              <a:rPr lang="fr-FR" sz="2000" dirty="0" smtClean="0"/>
              <a:t>alimentaire.</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Défis et Enjeux</a:t>
            </a:r>
            <a:endParaRPr lang="fr-FR" dirty="0"/>
          </a:p>
        </p:txBody>
      </p:sp>
      <p:sp>
        <p:nvSpPr>
          <p:cNvPr id="3" name="Espace réservé du contenu 2"/>
          <p:cNvSpPr>
            <a:spLocks noGrp="1"/>
          </p:cNvSpPr>
          <p:nvPr>
            <p:ph sz="quarter" idx="1"/>
          </p:nvPr>
        </p:nvSpPr>
        <p:spPr>
          <a:xfrm>
            <a:off x="612648" y="1600200"/>
            <a:ext cx="8153400" cy="4925144"/>
          </a:xfrm>
        </p:spPr>
        <p:txBody>
          <a:bodyPr>
            <a:normAutofit fontScale="85000" lnSpcReduction="20000"/>
          </a:bodyPr>
          <a:lstStyle/>
          <a:p>
            <a:r>
              <a:rPr lang="en-US" dirty="0" err="1"/>
              <a:t>Gestion</a:t>
            </a:r>
            <a:r>
              <a:rPr lang="en-US" dirty="0"/>
              <a:t> des </a:t>
            </a:r>
            <a:r>
              <a:rPr lang="en-US" dirty="0" err="1"/>
              <a:t>ressources</a:t>
            </a:r>
            <a:r>
              <a:rPr lang="en-US" dirty="0"/>
              <a:t> </a:t>
            </a:r>
            <a:r>
              <a:rPr lang="en-US" dirty="0" err="1" smtClean="0"/>
              <a:t>transfrontalières</a:t>
            </a:r>
            <a:endParaRPr lang="en-US" dirty="0" smtClean="0"/>
          </a:p>
          <a:p>
            <a:pPr lvl="1"/>
            <a:r>
              <a:rPr lang="fr-FR" sz="2000" dirty="0"/>
              <a:t>La </a:t>
            </a:r>
            <a:r>
              <a:rPr lang="fr-FR" sz="2000" b="1" dirty="0"/>
              <a:t>participation</a:t>
            </a:r>
            <a:r>
              <a:rPr lang="fr-FR" sz="2000" dirty="0"/>
              <a:t> de toutes les parties prenantes dans le processus d’élaboration des politiques, </a:t>
            </a:r>
          </a:p>
          <a:p>
            <a:pPr lvl="1"/>
            <a:r>
              <a:rPr lang="fr-FR" sz="2000" dirty="0"/>
              <a:t>le </a:t>
            </a:r>
            <a:r>
              <a:rPr lang="fr-FR" sz="2000" b="1" dirty="0"/>
              <a:t>partage des </a:t>
            </a:r>
            <a:r>
              <a:rPr lang="fr-FR" sz="2000" b="1" dirty="0" smtClean="0"/>
              <a:t>bénéfices </a:t>
            </a:r>
            <a:r>
              <a:rPr lang="fr-FR" sz="2000" dirty="0" smtClean="0"/>
              <a:t>entre pays, </a:t>
            </a:r>
            <a:endParaRPr lang="fr-FR" sz="2000" dirty="0"/>
          </a:p>
          <a:p>
            <a:pPr lvl="1"/>
            <a:r>
              <a:rPr lang="fr-FR" sz="2000" dirty="0" smtClean="0"/>
              <a:t>Mise en œuvre de dispositions </a:t>
            </a:r>
            <a:r>
              <a:rPr lang="fr-FR" sz="2000" dirty="0"/>
              <a:t>pour le </a:t>
            </a:r>
            <a:r>
              <a:rPr lang="fr-FR" sz="2000" b="1" dirty="0"/>
              <a:t>traitement des impacts négatifs </a:t>
            </a:r>
            <a:r>
              <a:rPr lang="fr-FR" sz="2000" dirty="0"/>
              <a:t>de l’exploitation, </a:t>
            </a:r>
          </a:p>
          <a:p>
            <a:pPr lvl="1"/>
            <a:r>
              <a:rPr lang="fr-FR" sz="2000" dirty="0"/>
              <a:t>l’utilisation des ressources pour l’établissement d’un secteur économique </a:t>
            </a:r>
            <a:r>
              <a:rPr lang="fr-FR" sz="2000" b="1" dirty="0" smtClean="0"/>
              <a:t>transformateur</a:t>
            </a:r>
            <a:r>
              <a:rPr lang="fr-FR" sz="2000" dirty="0" smtClean="0"/>
              <a:t>,</a:t>
            </a:r>
          </a:p>
          <a:p>
            <a:pPr lvl="1"/>
            <a:r>
              <a:rPr lang="fr-FR" sz="2000" dirty="0"/>
              <a:t>le processus </a:t>
            </a:r>
            <a:r>
              <a:rPr lang="fr-FR" sz="2000" b="1" dirty="0"/>
              <a:t>d’attribution des titres d’exploitation </a:t>
            </a:r>
            <a:r>
              <a:rPr lang="fr-FR" sz="2000" dirty="0" smtClean="0"/>
              <a:t>forestière (pas seulement transfrontalières), </a:t>
            </a:r>
            <a:endParaRPr lang="fr-FR" sz="2000" dirty="0"/>
          </a:p>
          <a:p>
            <a:r>
              <a:rPr lang="en-US" dirty="0" err="1" smtClean="0"/>
              <a:t>Politiques</a:t>
            </a:r>
            <a:r>
              <a:rPr lang="en-US" dirty="0" smtClean="0"/>
              <a:t> </a:t>
            </a:r>
            <a:r>
              <a:rPr lang="en-US" dirty="0" err="1" smtClean="0"/>
              <a:t>Foncières</a:t>
            </a:r>
            <a:endParaRPr lang="en-US" dirty="0" smtClean="0"/>
          </a:p>
          <a:p>
            <a:pPr lvl="1"/>
            <a:r>
              <a:rPr lang="fr-FR" sz="2100" dirty="0"/>
              <a:t>Défis juridiques et </a:t>
            </a:r>
            <a:r>
              <a:rPr lang="fr-FR" sz="2100" dirty="0" smtClean="0"/>
              <a:t>réglementaires, et en particulier, conflit </a:t>
            </a:r>
            <a:r>
              <a:rPr lang="fr-FR" sz="2100" dirty="0"/>
              <a:t>entre le </a:t>
            </a:r>
            <a:r>
              <a:rPr lang="fr-FR" sz="2100" b="1" dirty="0"/>
              <a:t>droit législatif et les droits coutumiers </a:t>
            </a:r>
            <a:r>
              <a:rPr lang="fr-FR" sz="2100" b="1" dirty="0" smtClean="0"/>
              <a:t>oraux</a:t>
            </a:r>
          </a:p>
          <a:p>
            <a:pPr lvl="1"/>
            <a:r>
              <a:rPr lang="fr-FR" sz="2100" dirty="0"/>
              <a:t>Défis </a:t>
            </a:r>
            <a:r>
              <a:rPr lang="fr-FR" sz="2100" b="1" dirty="0"/>
              <a:t>méthodologiques</a:t>
            </a:r>
            <a:r>
              <a:rPr lang="fr-FR" sz="2100" dirty="0"/>
              <a:t> et stratégiques : </a:t>
            </a:r>
            <a:endParaRPr lang="fr-FR" sz="2100" dirty="0" smtClean="0"/>
          </a:p>
          <a:p>
            <a:pPr lvl="2"/>
            <a:r>
              <a:rPr lang="fr-FR" sz="1800" dirty="0" smtClean="0"/>
              <a:t>méthodologies </a:t>
            </a:r>
            <a:r>
              <a:rPr lang="fr-FR" sz="1800" dirty="0"/>
              <a:t>réellement </a:t>
            </a:r>
            <a:r>
              <a:rPr lang="fr-FR" sz="1800" b="1" dirty="0"/>
              <a:t>participatives</a:t>
            </a:r>
            <a:r>
              <a:rPr lang="fr-FR" sz="1800" dirty="0"/>
              <a:t> d’identification des enjeux </a:t>
            </a:r>
            <a:r>
              <a:rPr lang="fr-FR" sz="1800" dirty="0" smtClean="0"/>
              <a:t>et d’élaboration </a:t>
            </a:r>
            <a:r>
              <a:rPr lang="fr-FR" sz="1800" dirty="0"/>
              <a:t>des </a:t>
            </a:r>
            <a:r>
              <a:rPr lang="fr-FR" sz="1800" dirty="0" smtClean="0"/>
              <a:t>politiques.</a:t>
            </a:r>
          </a:p>
          <a:p>
            <a:pPr lvl="2"/>
            <a:r>
              <a:rPr lang="fr-FR" sz="1800" dirty="0" smtClean="0"/>
              <a:t>Absence de </a:t>
            </a:r>
            <a:r>
              <a:rPr lang="fr-FR" sz="1800" b="1" dirty="0" smtClean="0"/>
              <a:t>données</a:t>
            </a:r>
            <a:r>
              <a:rPr lang="fr-FR" sz="1800" dirty="0" smtClean="0"/>
              <a:t> fiables</a:t>
            </a:r>
            <a:endParaRPr lang="en-US" sz="1800" dirty="0"/>
          </a:p>
          <a:p>
            <a:endParaRPr lang="en-US" dirty="0" smtClean="0"/>
          </a:p>
          <a:p>
            <a:endParaRPr lang="en-US" dirty="0"/>
          </a:p>
          <a:p>
            <a:pPr marL="342900" lvl="1" indent="-342900">
              <a:buFont typeface="Arial" pitchFamily="34" charset="0"/>
              <a:buChar char="•"/>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8229600" cy="1143000"/>
          </a:xfrm>
        </p:spPr>
        <p:txBody>
          <a:bodyPr>
            <a:normAutofit fontScale="90000"/>
          </a:bodyPr>
          <a:lstStyle/>
          <a:p>
            <a:r>
              <a:rPr lang="fr-FR" sz="3600" dirty="0" smtClean="0"/>
              <a:t>Opportunités</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fontScale="62500" lnSpcReduction="20000"/>
          </a:bodyPr>
          <a:lstStyle/>
          <a:p>
            <a:r>
              <a:rPr lang="en-US" sz="4500" dirty="0"/>
              <a:t>Attention </a:t>
            </a:r>
            <a:r>
              <a:rPr lang="en-US" sz="4500" dirty="0" err="1"/>
              <a:t>politique</a:t>
            </a:r>
            <a:r>
              <a:rPr lang="en-US" sz="4500" dirty="0"/>
              <a:t> forte, </a:t>
            </a:r>
            <a:r>
              <a:rPr lang="en-US" sz="4500" dirty="0" err="1"/>
              <a:t>régionale</a:t>
            </a:r>
            <a:r>
              <a:rPr lang="en-US" sz="4500" dirty="0"/>
              <a:t> et </a:t>
            </a:r>
            <a:r>
              <a:rPr lang="en-US" sz="4500" dirty="0" err="1"/>
              <a:t>internationale</a:t>
            </a:r>
            <a:endParaRPr lang="en-US" sz="4500" dirty="0"/>
          </a:p>
          <a:p>
            <a:endParaRPr lang="en-US" sz="4500" dirty="0" smtClean="0"/>
          </a:p>
          <a:p>
            <a:r>
              <a:rPr lang="en-US" sz="4500" dirty="0" smtClean="0"/>
              <a:t>De </a:t>
            </a:r>
            <a:r>
              <a:rPr lang="en-US" sz="4500" dirty="0" err="1"/>
              <a:t>nombreux</a:t>
            </a:r>
            <a:r>
              <a:rPr lang="en-US" sz="4500" dirty="0"/>
              <a:t> </a:t>
            </a:r>
            <a:r>
              <a:rPr lang="en-US" sz="4500" dirty="0" err="1"/>
              <a:t>programmes</a:t>
            </a:r>
            <a:r>
              <a:rPr lang="en-US" sz="4500" dirty="0"/>
              <a:t> </a:t>
            </a:r>
            <a:r>
              <a:rPr lang="en-US" sz="4500" dirty="0" err="1"/>
              <a:t>d’envergure</a:t>
            </a:r>
            <a:r>
              <a:rPr lang="en-US" sz="4500" dirty="0"/>
              <a:t> </a:t>
            </a:r>
            <a:r>
              <a:rPr lang="en-US" sz="4500" dirty="0" err="1" smtClean="0"/>
              <a:t>régionale</a:t>
            </a:r>
            <a:endParaRPr lang="en-US" sz="4500" dirty="0" smtClean="0"/>
          </a:p>
          <a:p>
            <a:pPr marL="0" indent="0">
              <a:buNone/>
            </a:pPr>
            <a:endParaRPr lang="en-US" dirty="0" smtClean="0"/>
          </a:p>
          <a:p>
            <a:pPr lvl="1"/>
            <a:r>
              <a:rPr lang="fr-FR" dirty="0" smtClean="0"/>
              <a:t>Le Partenariat pour les Forêts du Bassin du Congo (</a:t>
            </a:r>
            <a:r>
              <a:rPr lang="fr-FR" dirty="0"/>
              <a:t>PFBC), </a:t>
            </a:r>
          </a:p>
          <a:p>
            <a:pPr lvl="1"/>
            <a:r>
              <a:rPr lang="fr-FR" dirty="0"/>
              <a:t>Le Programme Régional pour l'environnement en Afrique Centrale(CARPE) </a:t>
            </a:r>
            <a:endParaRPr lang="fr-FR" dirty="0" smtClean="0"/>
          </a:p>
          <a:p>
            <a:pPr lvl="1"/>
            <a:r>
              <a:rPr lang="fr-FR" dirty="0" smtClean="0"/>
              <a:t>Le </a:t>
            </a:r>
            <a:r>
              <a:rPr lang="fr-FR" dirty="0"/>
              <a:t>Programme d’Appui à la Conservation des Ecosystèmes du Bassin du Congo (PACEBCO) </a:t>
            </a:r>
            <a:endParaRPr lang="fr-FR" dirty="0" smtClean="0"/>
          </a:p>
          <a:p>
            <a:pPr lvl="1"/>
            <a:r>
              <a:rPr lang="fr-FR" dirty="0" smtClean="0"/>
              <a:t>Le </a:t>
            </a:r>
            <a:r>
              <a:rPr lang="fr-FR" dirty="0"/>
              <a:t>Programme de conservation et de valorisation des écosystèmes fragilisés d'Afrique Centrale (ECOFAC) ;</a:t>
            </a:r>
            <a:endParaRPr lang="en-US" dirty="0"/>
          </a:p>
          <a:p>
            <a:pPr lvl="1"/>
            <a:r>
              <a:rPr lang="fr-FR" dirty="0"/>
              <a:t>Le projet sur la déforestation et la dégradation des forêts dans les pays en développement (REDD+) </a:t>
            </a:r>
            <a:endParaRPr lang="fr-FR" dirty="0" smtClean="0"/>
          </a:p>
          <a:p>
            <a:pPr lvl="1"/>
            <a:r>
              <a:rPr lang="fr-FR" dirty="0" err="1" smtClean="0"/>
              <a:t>Transaqua</a:t>
            </a:r>
            <a:r>
              <a:rPr lang="fr-FR" dirty="0" smtClean="0"/>
              <a:t> </a:t>
            </a:r>
            <a:r>
              <a:rPr lang="fr-FR" dirty="0"/>
              <a:t>constitue un projet intégrateur entre les bassins du Lac Tchad et du Congo</a:t>
            </a:r>
            <a:r>
              <a:rPr lang="fr-FR" dirty="0" smtClean="0"/>
              <a:t>.</a:t>
            </a:r>
            <a:endParaRPr lang="en-US" dirty="0"/>
          </a:p>
          <a:p>
            <a:pPr lvl="1"/>
            <a:r>
              <a:rPr lang="fr-FR" dirty="0"/>
              <a:t>Le Programme de développement durable du bassin du Lac Tchad (PRODEBALT</a:t>
            </a:r>
            <a:r>
              <a:rPr lang="fr-FR" dirty="0" smtClean="0"/>
              <a:t>)</a:t>
            </a:r>
            <a:endParaRPr lang="en-US" dirty="0"/>
          </a:p>
          <a:p>
            <a:pPr lvl="1"/>
            <a:r>
              <a:rPr lang="fr-FR" dirty="0"/>
              <a:t> </a:t>
            </a:r>
            <a:r>
              <a:rPr lang="fr-FR" dirty="0" smtClean="0"/>
              <a:t>Etc….</a:t>
            </a:r>
            <a:endParaRPr lang="en-US" dirty="0"/>
          </a:p>
          <a:p>
            <a:endParaRPr lang="en-US" dirty="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Objectifs</a:t>
            </a:r>
            <a:endParaRPr lang="fr-FR" dirty="0"/>
          </a:p>
        </p:txBody>
      </p:sp>
      <p:sp>
        <p:nvSpPr>
          <p:cNvPr id="3" name="Espace réservé du contenu 2"/>
          <p:cNvSpPr>
            <a:spLocks noGrp="1"/>
          </p:cNvSpPr>
          <p:nvPr>
            <p:ph sz="quarter" idx="1"/>
          </p:nvPr>
        </p:nvSpPr>
        <p:spPr/>
        <p:txBody>
          <a:bodyPr>
            <a:normAutofit/>
          </a:bodyPr>
          <a:lstStyle/>
          <a:p>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endParaRPr lang="fr-FR" dirty="0"/>
          </a:p>
        </p:txBody>
      </p:sp>
      <p:sp>
        <p:nvSpPr>
          <p:cNvPr id="4" name="Rectangle 3"/>
          <p:cNvSpPr/>
          <p:nvPr/>
        </p:nvSpPr>
        <p:spPr>
          <a:xfrm>
            <a:off x="467544" y="1576130"/>
            <a:ext cx="8261008" cy="5247590"/>
          </a:xfrm>
          <a:prstGeom prst="rect">
            <a:avLst/>
          </a:prstGeom>
        </p:spPr>
        <p:txBody>
          <a:bodyPr wrap="square">
            <a:spAutoFit/>
          </a:bodyPr>
          <a:lstStyle/>
          <a:p>
            <a:pPr lvl="0"/>
            <a:r>
              <a:rPr lang="fr-FR" sz="2000" b="1" dirty="0"/>
              <a:t>P</a:t>
            </a:r>
            <a:r>
              <a:rPr lang="fr-FR" sz="2000" b="1" dirty="0" smtClean="0"/>
              <a:t>réserver </a:t>
            </a:r>
            <a:r>
              <a:rPr lang="fr-FR" sz="2000" b="1" dirty="0"/>
              <a:t>des conditions permettant de satisfaire les besoins alimentaires des populations </a:t>
            </a:r>
            <a:r>
              <a:rPr lang="fr-FR" sz="2000" b="1" dirty="0" smtClean="0"/>
              <a:t>; satisfaire </a:t>
            </a:r>
            <a:r>
              <a:rPr lang="fr-FR" sz="2000" b="1" dirty="0"/>
              <a:t>la demande d’espace pour les paysans et les plantations agro-industrielles ; et maintenir l’ensemble des services environnementaux rendus par les écosystèmes.</a:t>
            </a:r>
            <a:endParaRPr lang="en-US" sz="2000" dirty="0"/>
          </a:p>
          <a:p>
            <a:r>
              <a:rPr lang="fr-FR" sz="2000" dirty="0"/>
              <a:t> </a:t>
            </a:r>
            <a:endParaRPr lang="en-US" sz="2000" dirty="0"/>
          </a:p>
          <a:p>
            <a:pPr marL="285750" lvl="0" indent="-285750">
              <a:spcAft>
                <a:spcPts val="600"/>
              </a:spcAft>
              <a:buFont typeface="Arial" pitchFamily="34" charset="0"/>
              <a:buChar char="•"/>
            </a:pPr>
            <a:r>
              <a:rPr lang="fr-FR" sz="2000" dirty="0" smtClean="0"/>
              <a:t>OS1: L’amélioration </a:t>
            </a:r>
            <a:r>
              <a:rPr lang="fr-FR" sz="2000" dirty="0"/>
              <a:t>de la gestion des </a:t>
            </a:r>
            <a:r>
              <a:rPr lang="fr-FR" sz="2000" b="1" dirty="0"/>
              <a:t>ressources naturelles partagées</a:t>
            </a:r>
            <a:r>
              <a:rPr lang="fr-FR" sz="2000" dirty="0"/>
              <a:t>, notamment les aires protégées, les lacs et autres plans d’eau pour préserver la diversité biologique. </a:t>
            </a:r>
            <a:endParaRPr lang="en-US" sz="2000" dirty="0"/>
          </a:p>
          <a:p>
            <a:pPr marL="285750" indent="-285750">
              <a:spcAft>
                <a:spcPts val="600"/>
              </a:spcAft>
              <a:buFont typeface="Arial" pitchFamily="34" charset="0"/>
              <a:buChar char="•"/>
            </a:pPr>
            <a:r>
              <a:rPr lang="fr-FR" sz="2000" dirty="0" smtClean="0"/>
              <a:t>OS2: Renforcer les </a:t>
            </a:r>
            <a:r>
              <a:rPr lang="fr-FR" sz="2000" b="1" dirty="0"/>
              <a:t>capacités institutionnelles et humaines </a:t>
            </a:r>
            <a:r>
              <a:rPr lang="fr-FR" sz="2000" dirty="0"/>
              <a:t>en vue de mieux intégrer les enjeux environnementaux dans les projets de </a:t>
            </a:r>
            <a:r>
              <a:rPr lang="fr-FR" sz="2000" dirty="0" smtClean="0"/>
              <a:t>développement.</a:t>
            </a:r>
            <a:endParaRPr lang="en-US" sz="2000" dirty="0"/>
          </a:p>
          <a:p>
            <a:pPr marL="285750" indent="-285750">
              <a:spcAft>
                <a:spcPts val="600"/>
              </a:spcAft>
              <a:buFont typeface="Arial" pitchFamily="34" charset="0"/>
              <a:buChar char="•"/>
            </a:pPr>
            <a:r>
              <a:rPr lang="fr-FR" sz="2000" dirty="0" smtClean="0"/>
              <a:t>OS3: Développement  </a:t>
            </a:r>
            <a:r>
              <a:rPr lang="fr-FR" sz="2000" dirty="0"/>
              <a:t>de </a:t>
            </a:r>
            <a:r>
              <a:rPr lang="fr-FR" sz="2000" b="1" dirty="0"/>
              <a:t>pratiques agricoles </a:t>
            </a:r>
            <a:r>
              <a:rPr lang="fr-FR" sz="2000" b="1" dirty="0" smtClean="0"/>
              <a:t>résistantes/</a:t>
            </a:r>
            <a:r>
              <a:rPr lang="fr-FR" sz="2000" b="1" dirty="0" err="1" smtClean="0"/>
              <a:t>résilentes</a:t>
            </a:r>
            <a:r>
              <a:rPr lang="fr-FR" sz="2000" b="1" dirty="0" smtClean="0"/>
              <a:t> </a:t>
            </a:r>
            <a:r>
              <a:rPr lang="fr-FR" sz="2000" dirty="0"/>
              <a:t>aux effets </a:t>
            </a:r>
            <a:r>
              <a:rPr lang="fr-FR" sz="2000" dirty="0" smtClean="0"/>
              <a:t> des </a:t>
            </a:r>
            <a:r>
              <a:rPr lang="fr-FR" sz="2000" dirty="0"/>
              <a:t>calamités </a:t>
            </a:r>
            <a:r>
              <a:rPr lang="fr-FR" sz="2000" dirty="0" smtClean="0"/>
              <a:t>naturelles </a:t>
            </a:r>
            <a:r>
              <a:rPr lang="fr-FR" sz="2000" dirty="0"/>
              <a:t>(sécheresse, inondation, incendies, maladies, épidémies, peste).</a:t>
            </a:r>
            <a:endParaRPr lang="en-US" sz="2000" dirty="0"/>
          </a:p>
          <a:p>
            <a:pPr marL="285750" indent="-285750">
              <a:spcAft>
                <a:spcPts val="600"/>
              </a:spcAft>
              <a:buFont typeface="Arial" pitchFamily="34" charset="0"/>
              <a:buChar char="•"/>
            </a:pPr>
            <a:r>
              <a:rPr lang="fr-FR" sz="2000" dirty="0" smtClean="0"/>
              <a:t>OS4: La </a:t>
            </a:r>
            <a:r>
              <a:rPr lang="fr-FR" sz="2000" dirty="0"/>
              <a:t>mise en œuvre du </a:t>
            </a:r>
            <a:r>
              <a:rPr lang="fr-FR" sz="2000" b="1" dirty="0"/>
              <a:t>plan de convergence régional </a:t>
            </a:r>
            <a:r>
              <a:rPr lang="fr-FR" sz="2000" dirty="0"/>
              <a:t>COMIFAC et garantir la pleine </a:t>
            </a:r>
            <a:r>
              <a:rPr lang="fr-FR" sz="2000" b="1" dirty="0"/>
              <a:t>participation</a:t>
            </a:r>
            <a:r>
              <a:rPr lang="fr-FR" sz="2000" dirty="0"/>
              <a:t> des populations locales, à la gestion des </a:t>
            </a:r>
            <a:r>
              <a:rPr lang="fr-FR" sz="2000" dirty="0" smtClean="0"/>
              <a:t>écosystèmes.</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Axes </a:t>
            </a:r>
            <a:r>
              <a:rPr lang="en-US" dirty="0" err="1" smtClean="0"/>
              <a:t>d’intervention</a:t>
            </a:r>
            <a:endParaRPr lang="en-US" dirty="0"/>
          </a:p>
        </p:txBody>
      </p:sp>
      <p:sp>
        <p:nvSpPr>
          <p:cNvPr id="3" name="Espace réservé du contenu 2"/>
          <p:cNvSpPr>
            <a:spLocks noGrp="1"/>
          </p:cNvSpPr>
          <p:nvPr>
            <p:ph sz="quarter" idx="1"/>
          </p:nvPr>
        </p:nvSpPr>
        <p:spPr>
          <a:xfrm>
            <a:off x="612648" y="1600200"/>
            <a:ext cx="8153400" cy="5141168"/>
          </a:xfrm>
        </p:spPr>
        <p:txBody>
          <a:bodyPr>
            <a:noAutofit/>
          </a:bodyPr>
          <a:lstStyle/>
          <a:p>
            <a:pPr marL="0" lvl="0" indent="0">
              <a:buNone/>
            </a:pPr>
            <a:r>
              <a:rPr lang="fr-FR" sz="1600" b="1" dirty="0" smtClean="0"/>
              <a:t>OS1</a:t>
            </a:r>
            <a:endParaRPr lang="fr-FR" sz="1600" b="1" dirty="0"/>
          </a:p>
          <a:p>
            <a:pPr lvl="0"/>
            <a:r>
              <a:rPr lang="fr-FR" sz="1600" dirty="0" smtClean="0"/>
              <a:t>Elaboration </a:t>
            </a:r>
            <a:r>
              <a:rPr lang="fr-FR" sz="1600" dirty="0"/>
              <a:t>et mise en œuvre d’un </a:t>
            </a:r>
            <a:r>
              <a:rPr lang="fr-FR" sz="1600" dirty="0" smtClean="0"/>
              <a:t>cadre de </a:t>
            </a:r>
            <a:r>
              <a:rPr lang="fr-FR" sz="1600" b="1" dirty="0"/>
              <a:t>gestion concertée des ressources en eau </a:t>
            </a:r>
            <a:r>
              <a:rPr lang="fr-FR" sz="1600" dirty="0" smtClean="0"/>
              <a:t>(Implémentation </a:t>
            </a:r>
            <a:r>
              <a:rPr lang="fr-FR" sz="1600" dirty="0"/>
              <a:t>de la GIRE </a:t>
            </a:r>
            <a:r>
              <a:rPr lang="fr-FR" sz="1600" dirty="0" smtClean="0"/>
              <a:t>)</a:t>
            </a:r>
          </a:p>
          <a:p>
            <a:pPr marL="0" lvl="0" indent="0">
              <a:buNone/>
            </a:pPr>
            <a:r>
              <a:rPr lang="fr-FR" sz="1600" b="1" dirty="0" smtClean="0"/>
              <a:t>OS2</a:t>
            </a:r>
          </a:p>
          <a:p>
            <a:r>
              <a:rPr lang="fr-FR" sz="1600" b="1" dirty="0" smtClean="0"/>
              <a:t>Renforcement </a:t>
            </a:r>
            <a:r>
              <a:rPr lang="fr-FR" sz="1600" b="1" dirty="0"/>
              <a:t>des capacités institutionnelles, organisationnelles et financières </a:t>
            </a:r>
            <a:r>
              <a:rPr lang="fr-FR" sz="1600" dirty="0"/>
              <a:t>et de la participation des différentes parties prenantes et surtout de la société civile </a:t>
            </a:r>
            <a:r>
              <a:rPr lang="fr-FR" sz="1600" dirty="0" smtClean="0"/>
              <a:t>dans les processus </a:t>
            </a:r>
            <a:r>
              <a:rPr lang="fr-FR" sz="1600" dirty="0"/>
              <a:t>de </a:t>
            </a:r>
            <a:r>
              <a:rPr lang="fr-FR" sz="1600" b="1" dirty="0"/>
              <a:t>gestion concertée des ressources naturelles </a:t>
            </a:r>
            <a:r>
              <a:rPr lang="fr-FR" sz="1600" dirty="0" smtClean="0"/>
              <a:t>partagées, et de formulation de </a:t>
            </a:r>
            <a:r>
              <a:rPr lang="fr-FR" sz="1600" b="1" dirty="0" smtClean="0"/>
              <a:t>politiques foncières</a:t>
            </a:r>
            <a:endParaRPr lang="en-US" sz="1600" b="1" dirty="0"/>
          </a:p>
          <a:p>
            <a:pPr lvl="0"/>
            <a:r>
              <a:rPr lang="fr-FR" sz="1600" dirty="0"/>
              <a:t>Renforcement des processus de </a:t>
            </a:r>
            <a:r>
              <a:rPr lang="fr-FR" sz="1600" b="1" dirty="0"/>
              <a:t>décentralisation</a:t>
            </a:r>
            <a:r>
              <a:rPr lang="fr-FR" sz="1600" dirty="0"/>
              <a:t> de la gestion des ressources </a:t>
            </a:r>
            <a:r>
              <a:rPr lang="fr-FR" sz="1600" dirty="0" smtClean="0"/>
              <a:t>naturelles, et du foncier</a:t>
            </a:r>
          </a:p>
          <a:p>
            <a:pPr marL="0" indent="0">
              <a:buNone/>
            </a:pPr>
            <a:r>
              <a:rPr lang="fr-FR" sz="1600" b="1" dirty="0" smtClean="0"/>
              <a:t>0S3</a:t>
            </a:r>
            <a:endParaRPr lang="fr-FR" sz="1600" b="1" dirty="0"/>
          </a:p>
          <a:p>
            <a:r>
              <a:rPr lang="fr-FR" sz="1600" b="1" dirty="0" smtClean="0"/>
              <a:t>Incitations</a:t>
            </a:r>
            <a:r>
              <a:rPr lang="fr-FR" sz="1600" dirty="0" smtClean="0"/>
              <a:t> pour des actions de </a:t>
            </a:r>
            <a:r>
              <a:rPr lang="fr-FR" sz="1600" b="1" dirty="0" smtClean="0"/>
              <a:t>recherche</a:t>
            </a:r>
            <a:r>
              <a:rPr lang="fr-FR" sz="1600" dirty="0"/>
              <a:t>, </a:t>
            </a:r>
            <a:r>
              <a:rPr lang="fr-FR" sz="1600" b="1" dirty="0"/>
              <a:t>recherche-action, et vulgarisation </a:t>
            </a:r>
            <a:r>
              <a:rPr lang="fr-FR" sz="1600" dirty="0"/>
              <a:t>de pratiques agricoles résilientes aux risques </a:t>
            </a:r>
            <a:r>
              <a:rPr lang="fr-FR" sz="1600" dirty="0" smtClean="0"/>
              <a:t>climatiques.</a:t>
            </a:r>
            <a:endParaRPr lang="fr-FR" sz="1600" dirty="0"/>
          </a:p>
          <a:p>
            <a:pPr marL="0" indent="0">
              <a:buNone/>
            </a:pPr>
            <a:r>
              <a:rPr lang="fr-FR" sz="1600" b="1" dirty="0" smtClean="0"/>
              <a:t>OS4</a:t>
            </a:r>
            <a:endParaRPr lang="en-US" sz="1600" b="1" dirty="0"/>
          </a:p>
          <a:p>
            <a:pPr lvl="0"/>
            <a:r>
              <a:rPr lang="fr-FR" sz="1600" dirty="0" smtClean="0"/>
              <a:t>Développement </a:t>
            </a:r>
            <a:r>
              <a:rPr lang="fr-FR" sz="1600" dirty="0"/>
              <a:t>et </a:t>
            </a:r>
            <a:r>
              <a:rPr lang="fr-FR" sz="1600" b="1" dirty="0"/>
              <a:t>harmonisation</a:t>
            </a:r>
            <a:r>
              <a:rPr lang="fr-FR" sz="1600" dirty="0"/>
              <a:t> des mécanismes de financement, de coopération et de partenariat dans les domaines de la conservation, du contrôle et de la gestion des ressources </a:t>
            </a:r>
            <a:r>
              <a:rPr lang="fr-FR" sz="1600" dirty="0" smtClean="0"/>
              <a:t>naturelles.</a:t>
            </a:r>
            <a:endParaRPr lang="en-US" sz="1600" dirty="0"/>
          </a:p>
        </p:txBody>
      </p:sp>
    </p:spTree>
    <p:extLst>
      <p:ext uri="{BB962C8B-B14F-4D97-AF65-F5344CB8AC3E}">
        <p14:creationId xmlns:p14="http://schemas.microsoft.com/office/powerpoint/2010/main" val="212370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Element de </a:t>
            </a:r>
            <a:r>
              <a:rPr lang="en-US" dirty="0" smtClean="0"/>
              <a:t>budget </a:t>
            </a:r>
            <a:r>
              <a:rPr lang="en-US" sz="3600" dirty="0" smtClean="0"/>
              <a:t>(</a:t>
            </a:r>
            <a:r>
              <a:rPr lang="en-US" sz="3600" dirty="0" err="1" smtClean="0"/>
              <a:t>Ordre</a:t>
            </a:r>
            <a:r>
              <a:rPr lang="en-US" sz="3600" dirty="0" smtClean="0"/>
              <a:t> de grandeur)</a:t>
            </a:r>
            <a:endParaRPr lang="en-US" dirty="0"/>
          </a:p>
        </p:txBody>
      </p:sp>
      <p:graphicFrame>
        <p:nvGraphicFramePr>
          <p:cNvPr id="4" name="Tableau 3"/>
          <p:cNvGraphicFramePr>
            <a:graphicFrameLocks noGrp="1"/>
          </p:cNvGraphicFramePr>
          <p:nvPr>
            <p:extLst>
              <p:ext uri="{D42A27DB-BD31-4B8C-83A1-F6EECF244321}">
                <p14:modId xmlns:p14="http://schemas.microsoft.com/office/powerpoint/2010/main" val="3835573154"/>
              </p:ext>
            </p:extLst>
          </p:nvPr>
        </p:nvGraphicFramePr>
        <p:xfrm>
          <a:off x="467544" y="1700808"/>
          <a:ext cx="8136904" cy="4824535"/>
        </p:xfrm>
        <a:graphic>
          <a:graphicData uri="http://schemas.openxmlformats.org/drawingml/2006/table">
            <a:tbl>
              <a:tblPr firstRow="1" firstCol="1" bandRow="1">
                <a:tableStyleId>{21E4AEA4-8DFA-4A89-87EB-49C32662AFE0}</a:tableStyleId>
              </a:tblPr>
              <a:tblGrid>
                <a:gridCol w="6264696"/>
                <a:gridCol w="1872208"/>
              </a:tblGrid>
              <a:tr h="283797">
                <a:tc>
                  <a:txBody>
                    <a:bodyPr/>
                    <a:lstStyle/>
                    <a:p>
                      <a:pPr algn="just">
                        <a:spcAft>
                          <a:spcPts val="0"/>
                        </a:spcAft>
                      </a:pPr>
                      <a:r>
                        <a:rPr lang="fr-FR" sz="1600" dirty="0" smtClean="0">
                          <a:effectLst/>
                        </a:rPr>
                        <a:t>Objectifs Spécifiques</a:t>
                      </a:r>
                      <a:endParaRPr lang="en-US" sz="1800" dirty="0">
                        <a:effectLst/>
                        <a:latin typeface="Times New Roman"/>
                        <a:ea typeface="Calibri"/>
                        <a:cs typeface="Times New Roman"/>
                      </a:endParaRPr>
                    </a:p>
                  </a:txBody>
                  <a:tcPr marL="68580" marR="68580" marT="0" marB="0"/>
                </a:tc>
                <a:tc>
                  <a:txBody>
                    <a:bodyPr/>
                    <a:lstStyle/>
                    <a:p>
                      <a:pPr algn="just">
                        <a:spcAft>
                          <a:spcPts val="0"/>
                        </a:spcAft>
                      </a:pPr>
                      <a:r>
                        <a:rPr lang="fr-FR" sz="1600" dirty="0">
                          <a:effectLst/>
                        </a:rPr>
                        <a:t>Budget indicatif </a:t>
                      </a:r>
                      <a:endParaRPr lang="en-US" sz="1800" dirty="0">
                        <a:effectLst/>
                        <a:latin typeface="Times New Roman"/>
                        <a:ea typeface="Calibri"/>
                        <a:cs typeface="Times New Roman"/>
                      </a:endParaRPr>
                    </a:p>
                  </a:txBody>
                  <a:tcPr marL="68580" marR="68580" marT="0" marB="0"/>
                </a:tc>
              </a:tr>
              <a:tr h="1135184">
                <a:tc>
                  <a:txBody>
                    <a:bodyPr/>
                    <a:lstStyle/>
                    <a:p>
                      <a:pPr algn="just">
                        <a:spcAft>
                          <a:spcPts val="0"/>
                        </a:spcAft>
                      </a:pPr>
                      <a:r>
                        <a:rPr lang="fr-FR" sz="1600" dirty="0" smtClean="0">
                          <a:effectLst/>
                        </a:rPr>
                        <a:t>OS1: L’amélioration </a:t>
                      </a:r>
                      <a:r>
                        <a:rPr lang="fr-FR" sz="1600" dirty="0">
                          <a:effectLst/>
                        </a:rPr>
                        <a:t>de la gestion des ressources naturelles partagées, </a:t>
                      </a:r>
                      <a:r>
                        <a:rPr lang="fr-FR" sz="1600" b="0" dirty="0">
                          <a:effectLst/>
                        </a:rPr>
                        <a:t>notamment les aires protégées, les lacs et autres plans d’eau, pour préserver la diversité biologique. Un accent particulier doit être mis sur les facteurs de lutte contre l’assèchement accéléré du lac Tchad </a:t>
                      </a:r>
                      <a:endParaRPr lang="en-US" sz="1800" b="0" dirty="0">
                        <a:effectLst/>
                        <a:latin typeface="Times New Roman"/>
                        <a:ea typeface="Calibri"/>
                        <a:cs typeface="Times New Roman"/>
                      </a:endParaRPr>
                    </a:p>
                  </a:txBody>
                  <a:tcPr marL="68580" marR="68580" marT="0" marB="0"/>
                </a:tc>
                <a:tc>
                  <a:txBody>
                    <a:bodyPr/>
                    <a:lstStyle/>
                    <a:p>
                      <a:pPr algn="just">
                        <a:spcAft>
                          <a:spcPts val="0"/>
                        </a:spcAft>
                      </a:pPr>
                      <a:r>
                        <a:rPr lang="fr-FR" sz="1600">
                          <a:effectLst/>
                        </a:rPr>
                        <a:t>10 millions de dollars </a:t>
                      </a:r>
                      <a:endParaRPr lang="en-US" sz="1800">
                        <a:effectLst/>
                        <a:latin typeface="Times New Roman"/>
                        <a:ea typeface="Calibri"/>
                        <a:cs typeface="Times New Roman"/>
                      </a:endParaRPr>
                    </a:p>
                  </a:txBody>
                  <a:tcPr marL="68580" marR="68580" marT="0" marB="0"/>
                </a:tc>
              </a:tr>
              <a:tr h="1135184">
                <a:tc>
                  <a:txBody>
                    <a:bodyPr/>
                    <a:lstStyle/>
                    <a:p>
                      <a:pPr marL="0" indent="0">
                        <a:spcAft>
                          <a:spcPts val="600"/>
                        </a:spcAft>
                        <a:buFont typeface="Arial" pitchFamily="34" charset="0"/>
                        <a:buNone/>
                      </a:pPr>
                      <a:r>
                        <a:rPr lang="fr-FR" sz="1600" dirty="0" smtClean="0">
                          <a:effectLst/>
                        </a:rPr>
                        <a:t>OS2: </a:t>
                      </a:r>
                      <a:r>
                        <a:rPr lang="fr-FR" sz="1600" dirty="0" smtClean="0"/>
                        <a:t>Renforcer les capacités institutionnelles et humaines</a:t>
                      </a:r>
                      <a:r>
                        <a:rPr lang="fr-FR" sz="1600" b="0" dirty="0" smtClean="0"/>
                        <a:t> en vue de mieux intégrer les enjeux environnementaux dans les projets de développement.</a:t>
                      </a:r>
                      <a:endParaRPr lang="en-US" sz="1600" b="0" dirty="0"/>
                    </a:p>
                  </a:txBody>
                  <a:tcPr marL="68580" marR="68580" marT="0" marB="0"/>
                </a:tc>
                <a:tc>
                  <a:txBody>
                    <a:bodyPr/>
                    <a:lstStyle/>
                    <a:p>
                      <a:pPr algn="just">
                        <a:spcAft>
                          <a:spcPts val="0"/>
                        </a:spcAft>
                      </a:pPr>
                      <a:r>
                        <a:rPr lang="fr-FR" sz="1600">
                          <a:effectLst/>
                        </a:rPr>
                        <a:t>5 millions de dollars</a:t>
                      </a:r>
                      <a:endParaRPr lang="en-US" sz="1800" dirty="0">
                        <a:effectLst/>
                        <a:latin typeface="Times New Roman"/>
                        <a:ea typeface="Calibri"/>
                        <a:cs typeface="Times New Roman"/>
                      </a:endParaRPr>
                    </a:p>
                  </a:txBody>
                  <a:tcPr marL="68580" marR="68580" marT="0" marB="0"/>
                </a:tc>
              </a:tr>
              <a:tr h="851389">
                <a:tc>
                  <a:txBody>
                    <a:bodyPr/>
                    <a:lstStyle/>
                    <a:p>
                      <a:pPr algn="just">
                        <a:spcAft>
                          <a:spcPts val="0"/>
                        </a:spcAft>
                      </a:pPr>
                      <a:r>
                        <a:rPr lang="fr-FR" sz="1600" dirty="0" smtClean="0">
                          <a:effectLst/>
                        </a:rPr>
                        <a:t>0S3: Appui </a:t>
                      </a:r>
                      <a:r>
                        <a:rPr lang="fr-FR" sz="1600" dirty="0">
                          <a:effectLst/>
                        </a:rPr>
                        <a:t>au développement  de pratiques agricoles résistantes aux effets des effets des calamités </a:t>
                      </a:r>
                      <a:r>
                        <a:rPr lang="fr-FR" sz="1600" dirty="0" smtClean="0">
                          <a:effectLst/>
                        </a:rPr>
                        <a:t>naturelles</a:t>
                      </a:r>
                      <a:r>
                        <a:rPr lang="fr-FR" sz="1600" b="0" dirty="0" smtClean="0">
                          <a:effectLst/>
                        </a:rPr>
                        <a:t> </a:t>
                      </a:r>
                      <a:r>
                        <a:rPr lang="fr-FR" sz="1600" b="0" dirty="0">
                          <a:effectLst/>
                        </a:rPr>
                        <a:t>(sécheresse, inondation, incendies, maladies, épidémies, peste)</a:t>
                      </a:r>
                      <a:endParaRPr lang="en-US" sz="1800" b="0" dirty="0">
                        <a:effectLst/>
                        <a:latin typeface="Times New Roman"/>
                        <a:ea typeface="Calibri"/>
                        <a:cs typeface="Times New Roman"/>
                      </a:endParaRPr>
                    </a:p>
                  </a:txBody>
                  <a:tcPr marL="68580" marR="68580" marT="0" marB="0"/>
                </a:tc>
                <a:tc>
                  <a:txBody>
                    <a:bodyPr/>
                    <a:lstStyle/>
                    <a:p>
                      <a:pPr algn="just">
                        <a:spcAft>
                          <a:spcPts val="0"/>
                        </a:spcAft>
                      </a:pPr>
                      <a:r>
                        <a:rPr lang="fr-FR" sz="1600">
                          <a:effectLst/>
                        </a:rPr>
                        <a:t>20 millions de dollars</a:t>
                      </a:r>
                      <a:endParaRPr lang="en-US" sz="1800">
                        <a:effectLst/>
                        <a:latin typeface="Times New Roman"/>
                        <a:ea typeface="Calibri"/>
                        <a:cs typeface="Times New Roman"/>
                      </a:endParaRPr>
                    </a:p>
                  </a:txBody>
                  <a:tcPr marL="68580" marR="68580" marT="0" marB="0"/>
                </a:tc>
              </a:tr>
              <a:tr h="1135184">
                <a:tc>
                  <a:txBody>
                    <a:bodyPr/>
                    <a:lstStyle/>
                    <a:p>
                      <a:pPr algn="just">
                        <a:spcAft>
                          <a:spcPts val="0"/>
                        </a:spcAft>
                      </a:pPr>
                      <a:r>
                        <a:rPr lang="fr-FR" sz="1600" dirty="0" smtClean="0">
                          <a:effectLst/>
                        </a:rPr>
                        <a:t>OS4: La </a:t>
                      </a:r>
                      <a:r>
                        <a:rPr lang="fr-FR" sz="1600" dirty="0">
                          <a:effectLst/>
                        </a:rPr>
                        <a:t>mise en œuvre du plan de convergence régional COMIFAC e</a:t>
                      </a:r>
                      <a:r>
                        <a:rPr lang="fr-FR" sz="1600" b="0" dirty="0">
                          <a:effectLst/>
                        </a:rPr>
                        <a:t>t garantir la pleine participation des populations locales, à la gestion des écosystèmes au moyen « d’une éthique comportementale d’autorégulation permettant de préserver les ressources naturelles</a:t>
                      </a:r>
                      <a:endParaRPr lang="en-US" sz="1800" b="0" dirty="0">
                        <a:effectLst/>
                        <a:latin typeface="Times New Roman"/>
                        <a:ea typeface="Calibri"/>
                        <a:cs typeface="Times New Roman"/>
                      </a:endParaRPr>
                    </a:p>
                  </a:txBody>
                  <a:tcPr marL="68580" marR="68580" marT="0" marB="0"/>
                </a:tc>
                <a:tc>
                  <a:txBody>
                    <a:bodyPr/>
                    <a:lstStyle/>
                    <a:p>
                      <a:pPr algn="just">
                        <a:spcAft>
                          <a:spcPts val="0"/>
                        </a:spcAft>
                      </a:pPr>
                      <a:r>
                        <a:rPr lang="fr-FR" sz="1600" dirty="0">
                          <a:effectLst/>
                        </a:rPr>
                        <a:t>15 millions de dollars </a:t>
                      </a:r>
                      <a:endParaRPr lang="en-US" sz="1800" dirty="0">
                        <a:effectLst/>
                        <a:latin typeface="Times New Roman"/>
                        <a:ea typeface="Calibri"/>
                        <a:cs typeface="Times New Roman"/>
                      </a:endParaRPr>
                    </a:p>
                  </a:txBody>
                  <a:tcPr marL="68580" marR="68580" marT="0" marB="0"/>
                </a:tc>
              </a:tr>
              <a:tr h="283797">
                <a:tc>
                  <a:txBody>
                    <a:bodyPr/>
                    <a:lstStyle/>
                    <a:p>
                      <a:pPr algn="just">
                        <a:spcAft>
                          <a:spcPts val="0"/>
                        </a:spcAft>
                      </a:pPr>
                      <a:r>
                        <a:rPr lang="fr-FR" sz="1600">
                          <a:effectLst/>
                        </a:rPr>
                        <a:t>Total </a:t>
                      </a:r>
                      <a:endParaRPr lang="en-US" sz="1800">
                        <a:effectLst/>
                        <a:latin typeface="Times New Roman"/>
                        <a:ea typeface="Calibri"/>
                        <a:cs typeface="Times New Roman"/>
                      </a:endParaRPr>
                    </a:p>
                  </a:txBody>
                  <a:tcPr marL="68580" marR="68580" marT="0" marB="0"/>
                </a:tc>
                <a:tc>
                  <a:txBody>
                    <a:bodyPr/>
                    <a:lstStyle/>
                    <a:p>
                      <a:pPr algn="just">
                        <a:spcAft>
                          <a:spcPts val="0"/>
                        </a:spcAft>
                      </a:pPr>
                      <a:r>
                        <a:rPr lang="fr-FR" sz="1600" dirty="0">
                          <a:effectLst/>
                        </a:rPr>
                        <a:t>50 millions de dollars</a:t>
                      </a:r>
                      <a:endParaRPr lang="en-US" sz="1800" dirty="0">
                        <a:effectLst/>
                        <a:latin typeface="Times New Roman"/>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765300" y="2438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782278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1217</TotalTime>
  <Words>541</Words>
  <Application>Microsoft Office PowerPoint</Application>
  <PresentationFormat>Affichage à l'écran (4:3)</PresentationFormat>
  <Paragraphs>96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Médian</vt:lpstr>
      <vt:lpstr>Fiche Thématique N°1: Gestion des Ressources Naturelles et du Foncier</vt:lpstr>
      <vt:lpstr>Plan de la présentation</vt:lpstr>
      <vt:lpstr>Eléments de Diagnostic (1)</vt:lpstr>
      <vt:lpstr>Eléments de Diagnostic (2)</vt:lpstr>
      <vt:lpstr>Défis et Enjeux</vt:lpstr>
      <vt:lpstr>Opportunités </vt:lpstr>
      <vt:lpstr>Objectifs</vt:lpstr>
      <vt:lpstr>Axes d’intervention</vt:lpstr>
      <vt:lpstr>Element de budget (Ordre de grandeur)</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Soule</dc:creator>
  <cp:lastModifiedBy>Henri Leturque</cp:lastModifiedBy>
  <cp:revision>19</cp:revision>
  <dcterms:created xsi:type="dcterms:W3CDTF">2012-05-31T08:26:30Z</dcterms:created>
  <dcterms:modified xsi:type="dcterms:W3CDTF">2013-04-17T07:54:24Z</dcterms:modified>
</cp:coreProperties>
</file>