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6" r:id="rId4"/>
    <p:sldId id="275" r:id="rId5"/>
    <p:sldId id="280" r:id="rId6"/>
    <p:sldId id="282" r:id="rId7"/>
    <p:sldId id="260" r:id="rId8"/>
    <p:sldId id="277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01934A-FD2E-4C69-B100-828394150A39}" type="datetimeFigureOut">
              <a:rPr lang="fr-FR" smtClean="0"/>
              <a:pPr/>
              <a:t>17/04/2013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E51422-12B7-4947-AFAF-1946D06611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864096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/>
              <a:t/>
            </a:r>
            <a:br>
              <a:rPr lang="fr-FR" u="sng" dirty="0"/>
            </a:br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/>
              <a:t/>
            </a:r>
            <a:br>
              <a:rPr lang="fr-FR" u="sng" dirty="0"/>
            </a:br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/>
              <a:t/>
            </a:r>
            <a:br>
              <a:rPr lang="fr-FR" u="sng" dirty="0"/>
            </a:br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 smtClean="0"/>
              <a:t>Fiche Thématique N°3 </a:t>
            </a:r>
            <a:br>
              <a:rPr lang="fr-FR" u="sng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ECHANGES </a:t>
            </a:r>
            <a:r>
              <a:rPr lang="fr-FR" dirty="0" smtClean="0"/>
              <a:t>COMMUNAUTAIRES ET Stockage REGIONAL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Douala, du 15 au 19 Avril 2013  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1094" y="188640"/>
            <a:ext cx="14401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4514" y="5640993"/>
            <a:ext cx="1829486" cy="12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17232"/>
            <a:ext cx="147565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Résultats attendus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544" cy="499715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r-CA" dirty="0" smtClean="0"/>
              <a:t>La </a:t>
            </a:r>
            <a:r>
              <a:rPr lang="fr-CA" dirty="0"/>
              <a:t>part des échanges régionaux de produits agricoles </a:t>
            </a:r>
            <a:r>
              <a:rPr lang="fr-CA" dirty="0" smtClean="0"/>
              <a:t>est </a:t>
            </a:r>
            <a:r>
              <a:rPr lang="fr-CA" dirty="0"/>
              <a:t>accrue significativement </a:t>
            </a:r>
            <a:endParaRPr lang="fr-CA" dirty="0" smtClean="0"/>
          </a:p>
          <a:p>
            <a:pPr marL="514350" indent="-514350" algn="just">
              <a:buFont typeface="+mj-lt"/>
              <a:buAutoNum type="arabicPeriod"/>
            </a:pPr>
            <a:endParaRPr lang="fr-CA" dirty="0"/>
          </a:p>
          <a:p>
            <a:pPr marL="514350" indent="-514350" algn="just">
              <a:buFont typeface="+mj-lt"/>
              <a:buAutoNum type="arabicPeriod"/>
            </a:pPr>
            <a:r>
              <a:rPr lang="fr-CA" dirty="0" smtClean="0"/>
              <a:t>Le </a:t>
            </a:r>
            <a:r>
              <a:rPr lang="fr-CA" dirty="0"/>
              <a:t>déficit de la balance commerciale agroalimentaire des pays et de la région est réduit progressivement </a:t>
            </a:r>
            <a:endParaRPr lang="fr-CA" dirty="0" smtClean="0"/>
          </a:p>
          <a:p>
            <a:pPr marL="514350" indent="-514350" algn="just">
              <a:buFont typeface="+mj-lt"/>
              <a:buAutoNum type="arabicPeriod"/>
            </a:pPr>
            <a:endParaRPr lang="fr-CA" dirty="0"/>
          </a:p>
          <a:p>
            <a:pPr marL="514350" indent="-514350" algn="just">
              <a:buFont typeface="+mj-lt"/>
              <a:buAutoNum type="arabicPeriod"/>
            </a:pPr>
            <a:r>
              <a:rPr lang="fr-CA" dirty="0" smtClean="0"/>
              <a:t>La </a:t>
            </a:r>
            <a:r>
              <a:rPr lang="fr-CA" dirty="0"/>
              <a:t>volatilité des prix sur les principaux marchés de produits agroalimentaires diminue </a:t>
            </a:r>
            <a:endParaRPr lang="fr-CA" dirty="0" smtClean="0"/>
          </a:p>
          <a:p>
            <a:pPr marL="514350" indent="-514350" algn="just">
              <a:buFont typeface="+mj-lt"/>
              <a:buAutoNum type="arabicPeriod"/>
            </a:pPr>
            <a:endParaRPr lang="fr-CA" dirty="0"/>
          </a:p>
          <a:p>
            <a:pPr marL="514350" indent="-514350" algn="just">
              <a:buFont typeface="+mj-lt"/>
              <a:buAutoNum type="arabicPeriod"/>
            </a:pPr>
            <a:r>
              <a:rPr lang="fr-CA" dirty="0" smtClean="0"/>
              <a:t>Les </a:t>
            </a:r>
            <a:r>
              <a:rPr lang="fr-CA" dirty="0"/>
              <a:t>réserves alimentaires sont mobilisées en réponse aux crises alimentaires </a:t>
            </a:r>
            <a:r>
              <a:rPr lang="fr-CA" dirty="0" smtClean="0"/>
              <a:t>conjoncturelles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8540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153400" cy="990600"/>
          </a:xfrm>
        </p:spPr>
        <p:txBody>
          <a:bodyPr/>
          <a:lstStyle/>
          <a:p>
            <a:pPr algn="ctr"/>
            <a:r>
              <a:rPr lang="fr-CA" b="1" dirty="0" smtClean="0"/>
              <a:t>Éléments indicatifs de budget</a:t>
            </a:r>
            <a:endParaRPr lang="fr-CA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05858714"/>
              </p:ext>
            </p:extLst>
          </p:nvPr>
        </p:nvGraphicFramePr>
        <p:xfrm>
          <a:off x="35496" y="853567"/>
          <a:ext cx="9007333" cy="5786154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181290"/>
                <a:gridCol w="6528378"/>
                <a:gridCol w="1297665"/>
              </a:tblGrid>
              <a:tr h="155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Programme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Titre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Montant  ($)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</a:tr>
              <a:tr h="620110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Programme intégrateur n°8</a:t>
                      </a:r>
                      <a:endParaRPr lang="fr-CA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Renforcement de la sécurité sanitaire des denrées alimentaires et des intrants de production en vue de développer les échanges intra-communautaires 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3 000 000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</a:tr>
              <a:tr h="31005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Promotion des normes de salubrité et de qualité des produits alimentaires 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500 000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5083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Renforcement des capacités institutionnelles en matière de normes de qualité et de salubrité des aliments 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500 000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02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Amélioration des normes phytosanitaires 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1 000 000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02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Amélioration des normes zoosanitaires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1 000 000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0055"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Programme intégrateur n°9</a:t>
                      </a:r>
                      <a:endParaRPr lang="fr-CA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effectLst/>
                        </a:rPr>
                        <a:t>Développement des échanges intracommunautaires </a:t>
                      </a:r>
                      <a:endParaRPr lang="fr-CA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4 000 000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</a:tr>
              <a:tr h="31005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- </a:t>
                      </a:r>
                      <a:r>
                        <a:rPr lang="fr-FR" sz="1600" dirty="0" smtClean="0">
                          <a:effectLst/>
                        </a:rPr>
                        <a:t>Suppression </a:t>
                      </a:r>
                      <a:r>
                        <a:rPr lang="fr-FR" sz="1600" dirty="0">
                          <a:effectLst/>
                        </a:rPr>
                        <a:t>des obstacles tarifaires et non tarifaires 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1 000 000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005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Mise en place d’un mécanisme de libre circulation des ressources financières 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1 000 000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502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Dynamisation du commerce des intrants 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2 000 000 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0110"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Programme intégrateur n°10</a:t>
                      </a:r>
                      <a:endParaRPr lang="fr-CA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effectLst/>
                        </a:rPr>
                        <a:t>Renforcement des capacités des pays membres de la CEEAC/CEMAC à participer aux négociations commerciales multilatérales sur l’agriculture dans le cadre OMC, APE et AGOA </a:t>
                      </a:r>
                      <a:endParaRPr lang="fr-CA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3 500 000 </a:t>
                      </a:r>
                      <a:endParaRPr lang="fr-CA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rgbClr val="C00000"/>
                    </a:solidFill>
                  </a:tcPr>
                </a:tc>
              </a:tr>
              <a:tr h="31005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Conformité aux règles, structures de promotion des exports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1 000 000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005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- Analyse d’impact des règles OMC sur la production vivrière 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500 000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005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- Renforcement des capacités techniques et organisationnelles de la CEEAC et CEMAC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2 000 000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48" marR="551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87525" y="1560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3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/>
          <a:lstStyle/>
          <a:p>
            <a:pPr marL="2388870" lvl="5" indent="-514350" algn="just">
              <a:buFont typeface="+mj-lt"/>
              <a:buAutoNum type="romanUcPeriod"/>
            </a:pPr>
            <a:r>
              <a:rPr lang="fr-FR" b="1" dirty="0" smtClean="0"/>
              <a:t>Eléments de diagnostic</a:t>
            </a:r>
          </a:p>
          <a:p>
            <a:pPr marL="2388870" lvl="5" indent="-514350" algn="just">
              <a:buFont typeface="+mj-lt"/>
              <a:buAutoNum type="romanUcPeriod"/>
            </a:pPr>
            <a:endParaRPr lang="fr-FR" b="1" dirty="0"/>
          </a:p>
          <a:p>
            <a:pPr marL="2388870" lvl="5" indent="-514350" algn="just">
              <a:buFont typeface="+mj-lt"/>
              <a:buAutoNum type="romanUcPeriod"/>
            </a:pPr>
            <a:r>
              <a:rPr lang="fr-FR" b="1" dirty="0" smtClean="0"/>
              <a:t>Contraintes</a:t>
            </a:r>
          </a:p>
          <a:p>
            <a:pPr marL="2388870" lvl="5" indent="-514350" algn="just">
              <a:buFont typeface="+mj-lt"/>
              <a:buAutoNum type="romanUcPeriod"/>
            </a:pPr>
            <a:endParaRPr lang="fr-FR" b="1" dirty="0"/>
          </a:p>
          <a:p>
            <a:pPr marL="2388870" lvl="5" indent="-514350" algn="just">
              <a:buFont typeface="+mj-lt"/>
              <a:buAutoNum type="romanUcPeriod"/>
            </a:pPr>
            <a:r>
              <a:rPr lang="fr-FR" b="1" dirty="0" smtClean="0"/>
              <a:t>Opportunités</a:t>
            </a:r>
          </a:p>
          <a:p>
            <a:pPr marL="2388870" lvl="5" indent="-514350" algn="just">
              <a:buFont typeface="+mj-lt"/>
              <a:buAutoNum type="romanUcPeriod"/>
            </a:pPr>
            <a:endParaRPr lang="fr-FR" b="1" dirty="0" smtClean="0"/>
          </a:p>
          <a:p>
            <a:pPr marL="2388870" lvl="5" indent="-514350" algn="just">
              <a:buFont typeface="+mj-lt"/>
              <a:buAutoNum type="romanUcPeriod"/>
            </a:pPr>
            <a:r>
              <a:rPr lang="fr-FR" b="1" dirty="0" smtClean="0"/>
              <a:t>Objectifs d’intervention</a:t>
            </a:r>
          </a:p>
          <a:p>
            <a:pPr marL="2388870" lvl="5" indent="-514350" algn="just">
              <a:buFont typeface="+mj-lt"/>
              <a:buAutoNum type="romanUcPeriod"/>
            </a:pPr>
            <a:endParaRPr lang="fr-FR" b="1" dirty="0" smtClean="0"/>
          </a:p>
          <a:p>
            <a:pPr marL="2388870" lvl="5" indent="-514350" algn="just">
              <a:buFont typeface="+mj-lt"/>
              <a:buAutoNum type="romanUcPeriod"/>
            </a:pPr>
            <a:r>
              <a:rPr lang="fr-FR" b="1" dirty="0" smtClean="0"/>
              <a:t>Axes d’intervention</a:t>
            </a:r>
          </a:p>
          <a:p>
            <a:pPr marL="2388870" lvl="5" indent="-514350" algn="just">
              <a:buFont typeface="+mj-lt"/>
              <a:buAutoNum type="romanUcPeriod"/>
            </a:pPr>
            <a:endParaRPr lang="fr-FR" b="1" dirty="0" smtClean="0"/>
          </a:p>
          <a:p>
            <a:pPr marL="2388870" lvl="5" indent="-514350" algn="just">
              <a:buFont typeface="+mj-lt"/>
              <a:buAutoNum type="romanUcPeriod"/>
            </a:pPr>
            <a:r>
              <a:rPr lang="fr-FR" b="1" dirty="0" smtClean="0"/>
              <a:t>Résultats attendus</a:t>
            </a:r>
          </a:p>
          <a:p>
            <a:pPr marL="2388870" lvl="5" indent="-514350" algn="just">
              <a:buFont typeface="+mj-lt"/>
              <a:buAutoNum type="romanUcPeriod"/>
            </a:pPr>
            <a:endParaRPr lang="fr-FR" b="1" dirty="0" smtClean="0"/>
          </a:p>
          <a:p>
            <a:pPr marL="2388870" lvl="5" indent="-514350" algn="just">
              <a:buFont typeface="+mj-lt"/>
              <a:buAutoNum type="romanUcPeriod"/>
            </a:pPr>
            <a:r>
              <a:rPr lang="fr-FR" b="1" dirty="0" smtClean="0"/>
              <a:t>Eléments de budget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 smtClean="0"/>
              <a:t>Eléments de </a:t>
            </a:r>
            <a:r>
              <a:rPr lang="fr-FR" sz="4000" b="1" dirty="0"/>
              <a:t>d</a:t>
            </a:r>
            <a:r>
              <a:rPr lang="fr-FR" sz="4000" b="1" dirty="0" smtClean="0"/>
              <a:t>iagnostic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373216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r>
              <a:rPr lang="fr-FR" sz="2000" b="1" dirty="0" smtClean="0"/>
              <a:t>Constats</a:t>
            </a:r>
          </a:p>
          <a:p>
            <a:pPr marL="822960" lvl="1" indent="-457200" algn="just">
              <a:buFont typeface="+mj-lt"/>
              <a:buAutoNum type="arabicPeriod"/>
            </a:pPr>
            <a:r>
              <a:rPr lang="fr-FR" sz="1900" dirty="0" smtClean="0"/>
              <a:t>Etroitesse </a:t>
            </a:r>
            <a:r>
              <a:rPr lang="fr-FR" sz="1900" dirty="0"/>
              <a:t>des marchés et leur cloisonnement constituent des freins évidents au </a:t>
            </a:r>
            <a:r>
              <a:rPr lang="fr-FR" sz="1900" dirty="0" smtClean="0"/>
              <a:t>développement </a:t>
            </a:r>
            <a:r>
              <a:rPr lang="fr-FR" sz="1900" dirty="0"/>
              <a:t>agricole, au recul de la pauvreté et à la sécurité alimentaire dans </a:t>
            </a:r>
            <a:r>
              <a:rPr lang="fr-FR" sz="1900" dirty="0" smtClean="0"/>
              <a:t>la </a:t>
            </a:r>
            <a:r>
              <a:rPr lang="fr-FR" sz="1900" dirty="0"/>
              <a:t>région. </a:t>
            </a:r>
            <a:endParaRPr lang="fr-FR" sz="1900" dirty="0" smtClean="0"/>
          </a:p>
          <a:p>
            <a:pPr marL="822960" lvl="1" indent="-457200" algn="just">
              <a:buFont typeface="+mj-lt"/>
              <a:buAutoNum type="arabicPeriod"/>
            </a:pPr>
            <a:endParaRPr lang="fr-FR" sz="1900" dirty="0"/>
          </a:p>
          <a:p>
            <a:pPr marL="822960" lvl="1" indent="-457200" algn="just">
              <a:buFont typeface="+mj-lt"/>
              <a:buAutoNum type="arabicPeriod"/>
            </a:pPr>
            <a:r>
              <a:rPr lang="fr-FR" sz="1900" dirty="0" smtClean="0"/>
              <a:t>Cette </a:t>
            </a:r>
            <a:r>
              <a:rPr lang="fr-FR" sz="1900" dirty="0"/>
              <a:t>faible intégration favorise une extraversion des économies </a:t>
            </a:r>
            <a:r>
              <a:rPr lang="fr-FR" sz="1900" dirty="0" smtClean="0"/>
              <a:t>avec d’importantes importations extra-régionales </a:t>
            </a:r>
            <a:r>
              <a:rPr lang="fr-FR" sz="1900" dirty="0"/>
              <a:t>pour faire </a:t>
            </a:r>
            <a:r>
              <a:rPr lang="fr-FR" sz="1900" dirty="0" smtClean="0"/>
              <a:t>face </a:t>
            </a:r>
            <a:r>
              <a:rPr lang="fr-FR" sz="1900" dirty="0"/>
              <a:t>à la croissance de la </a:t>
            </a:r>
            <a:r>
              <a:rPr lang="fr-FR" sz="1900" dirty="0" smtClean="0"/>
              <a:t>demande.</a:t>
            </a:r>
          </a:p>
          <a:p>
            <a:pPr marL="822960" lvl="1" indent="-457200" algn="just">
              <a:buFont typeface="+mj-lt"/>
              <a:buAutoNum type="arabicPeriod"/>
            </a:pPr>
            <a:endParaRPr lang="fr-FR" sz="1900" dirty="0">
              <a:solidFill>
                <a:prstClr val="black"/>
              </a:solidFill>
            </a:endParaRPr>
          </a:p>
          <a:p>
            <a:pPr marL="822960" lvl="1" indent="-457200" algn="just">
              <a:buFont typeface="+mj-lt"/>
              <a:buAutoNum type="arabicPeriod"/>
            </a:pPr>
            <a:r>
              <a:rPr lang="fr-FR" sz="1900" dirty="0" smtClean="0">
                <a:solidFill>
                  <a:prstClr val="black"/>
                </a:solidFill>
              </a:rPr>
              <a:t>Forte </a:t>
            </a:r>
            <a:r>
              <a:rPr lang="fr-FR" sz="1900" dirty="0">
                <a:solidFill>
                  <a:prstClr val="black"/>
                </a:solidFill>
              </a:rPr>
              <a:t>importation de produits alimentaires, alors qu’elle dispose d’un potentiel considérable de production </a:t>
            </a:r>
            <a:endParaRPr lang="fr-FR" sz="1900" dirty="0" smtClean="0">
              <a:solidFill>
                <a:prstClr val="black"/>
              </a:solidFill>
            </a:endParaRPr>
          </a:p>
          <a:p>
            <a:pPr marL="822960" lvl="1" indent="-457200" algn="just">
              <a:buFont typeface="+mj-lt"/>
              <a:buAutoNum type="arabicPeriod"/>
            </a:pPr>
            <a:endParaRPr lang="fr-FR" sz="1900" dirty="0">
              <a:solidFill>
                <a:prstClr val="black"/>
              </a:solidFill>
            </a:endParaRPr>
          </a:p>
          <a:p>
            <a:pPr marL="822960" lvl="1" indent="-457200" algn="just">
              <a:buFont typeface="+mj-lt"/>
              <a:buAutoNum type="arabicPeriod"/>
            </a:pPr>
            <a:r>
              <a:rPr lang="fr-FR" sz="1900" dirty="0" smtClean="0">
                <a:solidFill>
                  <a:prstClr val="black"/>
                </a:solidFill>
              </a:rPr>
              <a:t>Au </a:t>
            </a:r>
            <a:r>
              <a:rPr lang="fr-FR" sz="1900" dirty="0">
                <a:solidFill>
                  <a:prstClr val="black"/>
                </a:solidFill>
              </a:rPr>
              <a:t>cours des dix dernières années les importations agricoles ont progressé de 277 % alors que les exportations n’augmentaient que de 113 %, malgré la hausse des prix des matières premières agricoles sur les marchés mondiaux. </a:t>
            </a:r>
            <a:endParaRPr lang="fr-CA" sz="1900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fr-FR" sz="2000" b="1" dirty="0"/>
          </a:p>
          <a:p>
            <a:pPr>
              <a:buFont typeface="Arial" pitchFamily="34" charset="0"/>
              <a:buChar char="•"/>
              <a:defRPr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19086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2800" b="1" dirty="0" smtClean="0"/>
              <a:t>Évolution </a:t>
            </a:r>
            <a:r>
              <a:rPr lang="fr-CA" sz="2800" b="1" dirty="0"/>
              <a:t>du commerce agricole de la CEEAC de 2000 à 2010 (1 000 $)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endParaRPr lang="en-US" dirty="0" smtClean="0"/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64096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 smtClean="0"/>
              <a:t>Contraintes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9036496" cy="5256584"/>
          </a:xfrm>
        </p:spPr>
        <p:txBody>
          <a:bodyPr>
            <a:noAutofit/>
          </a:bodyPr>
          <a:lstStyle/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fr-FR" sz="1700" b="1" dirty="0" smtClean="0"/>
              <a:t>La </a:t>
            </a:r>
            <a:r>
              <a:rPr lang="fr-FR" sz="1700" b="1" dirty="0"/>
              <a:t>faiblesse de l’offre et des excédents de production commercialisables </a:t>
            </a:r>
            <a:r>
              <a:rPr lang="fr-FR" sz="1700" b="1" dirty="0" smtClean="0"/>
              <a:t>;</a:t>
            </a:r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endParaRPr lang="en-US" sz="1700" b="1" dirty="0"/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fr-FR" sz="1700" b="1" dirty="0"/>
              <a:t>La faiblesse des infrastructures de stockage et de transformation des produits </a:t>
            </a:r>
            <a:r>
              <a:rPr lang="fr-FR" sz="1700" b="1" dirty="0" smtClean="0"/>
              <a:t>; et de communication;</a:t>
            </a:r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endParaRPr lang="fr-FR" sz="1700" b="1" dirty="0" smtClean="0"/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fr-FR" sz="1700" b="1" dirty="0" smtClean="0"/>
              <a:t>Le </a:t>
            </a:r>
            <a:r>
              <a:rPr lang="fr-FR" sz="1700" b="1" dirty="0"/>
              <a:t>manque d’harmonisation des législations nationales en matières sanitaire et phytosanitaire </a:t>
            </a:r>
            <a:r>
              <a:rPr lang="fr-FR" sz="1700" b="1" dirty="0" smtClean="0"/>
              <a:t>;</a:t>
            </a:r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endParaRPr lang="en-US" sz="1700" b="1" dirty="0"/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fr-FR" sz="1700" b="1" dirty="0"/>
              <a:t>L’environnement administratif et institutionnel dégradé :</a:t>
            </a:r>
            <a:endParaRPr lang="en-US" sz="1700" b="1" dirty="0"/>
          </a:p>
          <a:p>
            <a:pPr marL="1028700" lvl="2" indent="-342900" algn="just">
              <a:spcBef>
                <a:spcPts val="0"/>
              </a:spcBef>
              <a:buFont typeface="+mj-lt"/>
              <a:buAutoNum type="alphaLcPeriod"/>
            </a:pPr>
            <a:r>
              <a:rPr lang="fr-FR" sz="1700" b="1" dirty="0"/>
              <a:t>Faiblesse des instruments de compensation financière des transactions commerciales, en particulier lorsque les échanges concernent des pays sans monnaie commune ;</a:t>
            </a:r>
            <a:endParaRPr lang="en-US" sz="1700" b="1" dirty="0"/>
          </a:p>
          <a:p>
            <a:pPr marL="1028700" lvl="2" indent="-342900" algn="just">
              <a:spcBef>
                <a:spcPts val="0"/>
              </a:spcBef>
              <a:buFont typeface="+mj-lt"/>
              <a:buAutoNum type="alphaLcPeriod"/>
            </a:pPr>
            <a:r>
              <a:rPr lang="fr-FR" sz="1700" b="1" dirty="0"/>
              <a:t>Insuffisance des instruments de financement du stockage et de la commercialisation </a:t>
            </a:r>
            <a:r>
              <a:rPr lang="fr-FR" sz="1700" b="1" dirty="0" smtClean="0"/>
              <a:t>;</a:t>
            </a:r>
            <a:endParaRPr lang="en-US" sz="1700" b="1" dirty="0"/>
          </a:p>
          <a:p>
            <a:pPr marL="1028700" lvl="2" indent="-342900" algn="just">
              <a:spcBef>
                <a:spcPts val="0"/>
              </a:spcBef>
              <a:buFont typeface="+mj-lt"/>
              <a:buAutoNum type="alphaLcPeriod"/>
            </a:pPr>
            <a:r>
              <a:rPr lang="fr-FR" sz="1700" b="1" dirty="0"/>
              <a:t>Nombreux contrôles et tracasseries aux frontières </a:t>
            </a:r>
            <a:r>
              <a:rPr lang="fr-FR" sz="1700" b="1" dirty="0" smtClean="0"/>
              <a:t>;</a:t>
            </a:r>
          </a:p>
          <a:p>
            <a:pPr marL="1028700" lvl="2" indent="-342900" algn="just">
              <a:spcBef>
                <a:spcPts val="0"/>
              </a:spcBef>
              <a:buFont typeface="+mj-lt"/>
              <a:buAutoNum type="alphaLcPeriod"/>
            </a:pPr>
            <a:endParaRPr lang="en-US" sz="1700" b="1" dirty="0"/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fr-FR" sz="1700" b="1" dirty="0"/>
              <a:t>Les disparités des politiques fiscales et des tarifs aux frontières </a:t>
            </a:r>
            <a:r>
              <a:rPr lang="fr-FR" sz="1700" b="1" dirty="0" smtClean="0"/>
              <a:t>;</a:t>
            </a:r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endParaRPr lang="en-US" sz="1700" b="1" dirty="0"/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fr-FR" sz="1700" b="1" dirty="0"/>
              <a:t>L’insuffisante formation et information des acteurs </a:t>
            </a:r>
            <a:r>
              <a:rPr lang="fr-FR" sz="1700" b="1" dirty="0" smtClean="0"/>
              <a:t>(législations, formalités pratiques, etc.)</a:t>
            </a:r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endParaRPr lang="en-US" sz="1700" b="1" dirty="0"/>
          </a:p>
          <a:p>
            <a:pPr marL="70866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fr-FR" sz="1700" b="1" dirty="0"/>
              <a:t>L’absence de dispositif régional d’information sur les marchés et les opportunités </a:t>
            </a:r>
            <a:r>
              <a:rPr lang="fr-FR" sz="1700" b="1" dirty="0" smtClean="0"/>
              <a:t>commerciales</a:t>
            </a:r>
            <a:r>
              <a:rPr lang="fr-FR" sz="1700" b="1" dirty="0"/>
              <a:t>.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xmlns="" val="331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 dirty="0">
                <a:solidFill>
                  <a:srgbClr val="775F55"/>
                </a:solidFill>
              </a:rPr>
              <a:t>O</a:t>
            </a:r>
            <a:r>
              <a:rPr lang="fr-CA" b="1" dirty="0" smtClean="0">
                <a:solidFill>
                  <a:srgbClr val="775F55"/>
                </a:solidFill>
              </a:rPr>
              <a:t>pportunités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>
            <a:normAutofit fontScale="85000" lnSpcReduction="20000"/>
          </a:bodyPr>
          <a:lstStyle/>
          <a:p>
            <a:pPr marL="662940" lvl="1" indent="-342900" algn="just">
              <a:buClr>
                <a:srgbClr val="94B6D2"/>
              </a:buClr>
              <a:buFont typeface="+mj-lt"/>
              <a:buAutoNum type="arabicPeriod"/>
            </a:pPr>
            <a:endParaRPr lang="fr-CA" sz="1800" dirty="0">
              <a:solidFill>
                <a:prstClr val="black"/>
              </a:solidFill>
            </a:endParaRPr>
          </a:p>
          <a:p>
            <a:pPr marL="662940" lvl="1" indent="-342900" algn="just">
              <a:buClr>
                <a:srgbClr val="94B6D2"/>
              </a:buClr>
              <a:buFont typeface="+mj-lt"/>
              <a:buAutoNum type="arabicPeriod"/>
            </a:pPr>
            <a:endParaRPr lang="fr-CA" sz="1800" dirty="0">
              <a:solidFill>
                <a:prstClr val="black"/>
              </a:solidFill>
            </a:endParaRPr>
          </a:p>
          <a:p>
            <a:pPr marL="662940" lvl="1" indent="-342900" algn="just">
              <a:buClr>
                <a:srgbClr val="94B6D2"/>
              </a:buClr>
              <a:buFont typeface="+mj-lt"/>
              <a:buAutoNum type="arabicPeriod"/>
            </a:pPr>
            <a:r>
              <a:rPr lang="fr-CA" sz="3500" dirty="0" smtClean="0">
                <a:solidFill>
                  <a:prstClr val="black"/>
                </a:solidFill>
              </a:rPr>
              <a:t>La </a:t>
            </a:r>
            <a:r>
              <a:rPr lang="fr-CA" sz="3500" dirty="0">
                <a:solidFill>
                  <a:prstClr val="black"/>
                </a:solidFill>
              </a:rPr>
              <a:t>dynamique de la demande, avec une croissance forte de la population, accompagnée d’un processus </a:t>
            </a:r>
            <a:r>
              <a:rPr lang="fr-CA" sz="3500" dirty="0" smtClean="0">
                <a:solidFill>
                  <a:prstClr val="black"/>
                </a:solidFill>
              </a:rPr>
              <a:t>d’urbanisation</a:t>
            </a:r>
          </a:p>
          <a:p>
            <a:pPr marL="662940" lvl="1" indent="-342900" algn="just">
              <a:buClr>
                <a:srgbClr val="94B6D2"/>
              </a:buClr>
              <a:buFont typeface="+mj-lt"/>
              <a:buAutoNum type="arabicPeriod"/>
            </a:pPr>
            <a:endParaRPr lang="fr-CA" sz="3500" dirty="0">
              <a:solidFill>
                <a:prstClr val="black"/>
              </a:solidFill>
            </a:endParaRPr>
          </a:p>
          <a:p>
            <a:pPr marL="662940" lvl="1" indent="-342900" algn="just">
              <a:buClr>
                <a:srgbClr val="94B6D2"/>
              </a:buClr>
              <a:buFont typeface="+mj-lt"/>
              <a:buAutoNum type="arabicPeriod"/>
            </a:pPr>
            <a:endParaRPr lang="fr-CA" sz="3500" dirty="0" smtClean="0">
              <a:solidFill>
                <a:prstClr val="black"/>
              </a:solidFill>
            </a:endParaRPr>
          </a:p>
          <a:p>
            <a:pPr marL="662940" lvl="1" indent="-342900" algn="just">
              <a:buClr>
                <a:srgbClr val="94B6D2"/>
              </a:buClr>
              <a:buFont typeface="+mj-lt"/>
              <a:buAutoNum type="arabicPeriod"/>
            </a:pPr>
            <a:r>
              <a:rPr lang="fr-CA" sz="3500" dirty="0" smtClean="0">
                <a:solidFill>
                  <a:prstClr val="black"/>
                </a:solidFill>
              </a:rPr>
              <a:t>La </a:t>
            </a:r>
            <a:r>
              <a:rPr lang="fr-CA" sz="3500" dirty="0">
                <a:solidFill>
                  <a:prstClr val="black"/>
                </a:solidFill>
              </a:rPr>
              <a:t>promotion du marché régional et des outils régionaux de stockage de sécurité alimentaire constituent des thématiques dont le caractère régional n’est pas discutable.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3544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Objectifs d’intervention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556792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CA" dirty="0" smtClean="0"/>
          </a:p>
          <a:p>
            <a:pPr algn="just"/>
            <a:r>
              <a:rPr lang="fr-CA" dirty="0"/>
              <a:t>L</a:t>
            </a:r>
            <a:r>
              <a:rPr lang="fr-CA" dirty="0" smtClean="0"/>
              <a:t>e </a:t>
            </a:r>
            <a:r>
              <a:rPr lang="fr-CA" dirty="0"/>
              <a:t>présent programme s’inscrit dans l’objectif spécifique n°5 de la PAC : </a:t>
            </a:r>
            <a:r>
              <a:rPr lang="fr-CA" b="1" dirty="0"/>
              <a:t>« favoriser l’accès des produits agricoles, animaux, halieutiques et forestiers des petits exploitants au marché régional et international </a:t>
            </a:r>
            <a:r>
              <a:rPr lang="fr-CA" b="1" dirty="0" smtClean="0"/>
              <a:t>»</a:t>
            </a:r>
            <a:r>
              <a:rPr lang="fr-CA" dirty="0" smtClean="0"/>
              <a:t>.</a:t>
            </a:r>
          </a:p>
          <a:p>
            <a:pPr algn="just"/>
            <a:endParaRPr lang="fr-CA" dirty="0"/>
          </a:p>
          <a:p>
            <a:pPr algn="just"/>
            <a:endParaRPr lang="fr-CA" dirty="0"/>
          </a:p>
          <a:p>
            <a:pPr algn="just"/>
            <a:r>
              <a:rPr lang="fr-CA" dirty="0" smtClean="0"/>
              <a:t>Les </a:t>
            </a:r>
            <a:r>
              <a:rPr lang="fr-CA" dirty="0"/>
              <a:t>objectifs spécifiques du sous-programme « Développement des échanges » du </a:t>
            </a:r>
            <a:r>
              <a:rPr lang="fr-CA" dirty="0" smtClean="0"/>
              <a:t>programme </a:t>
            </a:r>
            <a:r>
              <a:rPr lang="fr-CA" dirty="0"/>
              <a:t>régional de sécurité alimentaire sont </a:t>
            </a:r>
            <a:r>
              <a:rPr lang="fr-CA" dirty="0" smtClean="0"/>
              <a:t>:</a:t>
            </a:r>
          </a:p>
          <a:p>
            <a:pPr algn="just"/>
            <a:endParaRPr lang="fr-CA" dirty="0"/>
          </a:p>
          <a:p>
            <a:pPr algn="just"/>
            <a:r>
              <a:rPr lang="fr-CA" b="1" dirty="0" smtClean="0"/>
              <a:t>OS1 </a:t>
            </a:r>
            <a:r>
              <a:rPr lang="fr-CA" b="1" dirty="0"/>
              <a:t>: « promouvoir les échanges des produits agricoles, pastoraux, halieutiques et forestiers dans une perspective de sécurité alimentaire structurelle et de réduction de la pauvreté en Afrique Centrale </a:t>
            </a:r>
            <a:r>
              <a:rPr lang="fr-CA" dirty="0"/>
              <a:t>». </a:t>
            </a:r>
            <a:endParaRPr lang="fr-CA" dirty="0" smtClean="0"/>
          </a:p>
          <a:p>
            <a:pPr algn="just"/>
            <a:endParaRPr lang="fr-CA" dirty="0"/>
          </a:p>
          <a:p>
            <a:pPr algn="just"/>
            <a:endParaRPr lang="fr-CA" dirty="0" smtClean="0"/>
          </a:p>
          <a:p>
            <a:pPr algn="just"/>
            <a:r>
              <a:rPr lang="fr-CA" b="1" dirty="0" smtClean="0"/>
              <a:t>OS2 </a:t>
            </a:r>
            <a:r>
              <a:rPr lang="fr-CA" b="1" dirty="0"/>
              <a:t>: « développer le stockage de sécurité pour contribuer à la gestion des crises alimentaires conjoncturelles </a:t>
            </a:r>
            <a:r>
              <a:rPr lang="fr-CA" b="1" dirty="0" smtClean="0"/>
              <a:t>».</a:t>
            </a:r>
          </a:p>
          <a:p>
            <a:pPr algn="just"/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fr-FR" b="1" kern="0" dirty="0" smtClean="0">
                <a:solidFill>
                  <a:srgbClr val="345A8A"/>
                </a:solidFill>
                <a:latin typeface="Calibri"/>
                <a:ea typeface="MS Gothic"/>
              </a:rPr>
              <a:t/>
            </a:r>
            <a:br>
              <a:rPr lang="fr-FR" b="1" kern="0" dirty="0" smtClean="0">
                <a:solidFill>
                  <a:srgbClr val="345A8A"/>
                </a:solidFill>
                <a:latin typeface="Calibri"/>
                <a:ea typeface="MS Gothic"/>
              </a:rPr>
            </a:br>
            <a:r>
              <a:rPr lang="fr-FR" b="1" kern="0" dirty="0" smtClean="0">
                <a:solidFill>
                  <a:schemeClr val="tx1"/>
                </a:solidFill>
                <a:ea typeface="MS Gothic"/>
              </a:rPr>
              <a:t>Axes </a:t>
            </a:r>
            <a:r>
              <a:rPr lang="fr-FR" b="1" kern="0" dirty="0">
                <a:solidFill>
                  <a:schemeClr val="tx1"/>
                </a:solidFill>
                <a:ea typeface="MS Gothic"/>
              </a:rPr>
              <a:t>d’intervention</a:t>
            </a:r>
            <a:r>
              <a:rPr lang="fr-CA" sz="5400" b="1" kern="0" dirty="0">
                <a:solidFill>
                  <a:srgbClr val="345A8A"/>
                </a:solidFill>
                <a:latin typeface="Calibri"/>
                <a:ea typeface="MS Gothic"/>
              </a:rPr>
              <a:t/>
            </a:r>
            <a:br>
              <a:rPr lang="fr-CA" sz="5400" b="1" kern="0" dirty="0">
                <a:solidFill>
                  <a:srgbClr val="345A8A"/>
                </a:solidFill>
                <a:latin typeface="Calibri"/>
                <a:ea typeface="MS Gothic"/>
              </a:rPr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472608"/>
          </a:xfrm>
        </p:spPr>
        <p:txBody>
          <a:bodyPr>
            <a:normAutofit fontScale="25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300" b="1" dirty="0">
                <a:latin typeface="Calibri"/>
                <a:ea typeface="Calibri"/>
                <a:cs typeface="Times New Roman"/>
              </a:rPr>
              <a:t> </a:t>
            </a:r>
            <a:r>
              <a:rPr lang="fr-FR" sz="4300" b="1" dirty="0" smtClean="0">
                <a:latin typeface="Calibri"/>
                <a:ea typeface="Calibri"/>
                <a:cs typeface="Times New Roman"/>
              </a:rPr>
              <a:t>          </a:t>
            </a:r>
            <a:r>
              <a:rPr lang="fr-FR" sz="6400" b="1" dirty="0" smtClean="0">
                <a:latin typeface="+mj-lt"/>
                <a:ea typeface="Calibri"/>
                <a:cs typeface="Times New Roman"/>
              </a:rPr>
              <a:t>Au titre de l’OS1 :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CA" sz="6400" dirty="0" smtClean="0">
              <a:latin typeface="+mj-lt"/>
              <a:ea typeface="Calibri"/>
              <a:cs typeface="Times New Roman"/>
            </a:endParaRPr>
          </a:p>
          <a:p>
            <a:pPr marL="457200" marR="0" lvl="1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400" b="1" dirty="0" smtClean="0">
                <a:latin typeface="+mj-lt"/>
                <a:ea typeface="Calibri"/>
                <a:cs typeface="Times New Roman"/>
              </a:rPr>
              <a:t>1. 	Construction d’un véritable marché intracommunautaire des produits agricoles et 	alimentaires </a:t>
            </a:r>
            <a:endParaRPr lang="fr-CA" sz="6400" b="1" dirty="0" smtClean="0">
              <a:latin typeface="+mj-lt"/>
              <a:ea typeface="Calibri"/>
              <a:cs typeface="Times New Roman"/>
            </a:endParaRPr>
          </a:p>
          <a:p>
            <a:pPr marL="1143000" lvl="2" algn="just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endParaRPr lang="fr-CA" sz="6400" dirty="0"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i.	L’harmonisation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des législations sur les normes </a:t>
            </a:r>
            <a:r>
              <a:rPr lang="fr-FR" sz="6400" dirty="0" err="1">
                <a:latin typeface="+mj-lt"/>
                <a:ea typeface="Calibri"/>
                <a:cs typeface="Times New Roman"/>
              </a:rPr>
              <a:t>zoosanitaires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 et phytosanitaires 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;</a:t>
            </a: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ii.	La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dynamisation du commerce régional des intrants ;</a:t>
            </a:r>
            <a:endParaRPr lang="fr-CA" sz="6400" dirty="0"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iii.	L’harmonisation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des politiques relatives à la fiscalité intérieure ;</a:t>
            </a:r>
            <a:endParaRPr lang="fr-CA" sz="6400" dirty="0"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iv.	Le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développement des infrastructures de communication ;</a:t>
            </a:r>
            <a:endParaRPr lang="fr-CA" sz="6400" dirty="0"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v. 	Le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développement des infrastructures de marché ;</a:t>
            </a:r>
            <a:endParaRPr lang="fr-CA" sz="6400" dirty="0"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vi.	La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mise en place de systèmes d’information sur les principaux marchés (prix, flux, opportunités 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	commerciales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) 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;</a:t>
            </a:r>
            <a:endParaRPr lang="fr-CA" sz="6400" dirty="0" smtClean="0"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vii.	La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suppression des obstacles aux échanges, la simplification et l’harmonisation des procédures 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	relatives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aux transactions transfrontières, ainsi que la lutte contre la corruption aux 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frontières.</a:t>
            </a:r>
          </a:p>
          <a:p>
            <a:pPr marL="1737360" lvl="1" indent="-1143000" algn="just">
              <a:lnSpc>
                <a:spcPct val="115000"/>
              </a:lnSpc>
              <a:spcBef>
                <a:spcPts val="0"/>
              </a:spcBef>
              <a:buAutoNum type="romanLcPeriod" startAt="7"/>
            </a:pPr>
            <a:endParaRPr lang="fr-FR" sz="6400" dirty="0" smtClean="0">
              <a:latin typeface="+mj-lt"/>
              <a:ea typeface="Calibri"/>
              <a:cs typeface="Times New Roman"/>
            </a:endParaRPr>
          </a:p>
          <a:p>
            <a:pPr marL="457200" marR="0" lvl="1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6400" b="1" dirty="0" smtClean="0">
                <a:latin typeface="+mj-lt"/>
                <a:ea typeface="Calibri"/>
                <a:cs typeface="Times New Roman"/>
              </a:rPr>
              <a:t>2.	Mise </a:t>
            </a:r>
            <a:r>
              <a:rPr lang="fr-FR" sz="6400" b="1" dirty="0">
                <a:latin typeface="+mj-lt"/>
                <a:ea typeface="Calibri"/>
                <a:cs typeface="Times New Roman"/>
              </a:rPr>
              <a:t>en place des outils de régulation des marchés adaptés aux spécificités des marchés </a:t>
            </a:r>
            <a:r>
              <a:rPr lang="fr-FR" sz="6400" b="1" dirty="0" smtClean="0">
                <a:latin typeface="+mj-lt"/>
                <a:ea typeface="Calibri"/>
                <a:cs typeface="Times New Roman"/>
              </a:rPr>
              <a:t>	agricoles</a:t>
            </a: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i.	La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promotion des initiatives de structuration des chaines de valeur, qui implique le renforcement 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	des capacités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et l’organisation des différentes catégories d’acteurs impliquées dans ces filières 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	de produits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 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;</a:t>
            </a:r>
            <a:endParaRPr lang="fr-CA" sz="6400" dirty="0"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6400" dirty="0" smtClean="0">
                <a:latin typeface="+mj-lt"/>
                <a:ea typeface="Calibri"/>
                <a:cs typeface="Times New Roman"/>
              </a:rPr>
              <a:t>ii. 	La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mise en place d’instruments de politiques ciblés sur la régulation des marchés, via des 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	mécanismes impliquant </a:t>
            </a:r>
            <a:r>
              <a:rPr lang="fr-FR" sz="6400" dirty="0">
                <a:latin typeface="+mj-lt"/>
                <a:ea typeface="Calibri"/>
                <a:cs typeface="Times New Roman"/>
              </a:rPr>
              <a:t>conjointement les institutions publiques et le secteur </a:t>
            </a:r>
            <a:r>
              <a:rPr lang="fr-FR" sz="6400" dirty="0" smtClean="0">
                <a:latin typeface="+mj-lt"/>
                <a:ea typeface="Calibri"/>
                <a:cs typeface="Times New Roman"/>
              </a:rPr>
              <a:t>privé. </a:t>
            </a:r>
          </a:p>
          <a:p>
            <a:pPr marL="1143000" lvl="2" algn="just">
              <a:lnSpc>
                <a:spcPct val="115000"/>
              </a:lnSpc>
              <a:spcBef>
                <a:spcPts val="0"/>
              </a:spcBef>
              <a:buFont typeface="+mj-lt"/>
              <a:buAutoNum type="romanLcPeriod"/>
            </a:pPr>
            <a:endParaRPr lang="fr-CA" sz="4300" dirty="0">
              <a:latin typeface="Calibri"/>
              <a:ea typeface="Calibri"/>
              <a:cs typeface="Times New Roman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8065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b="1" dirty="0" smtClean="0"/>
              <a:t>Axes d’intervention (suite)</a:t>
            </a:r>
            <a:endParaRPr lang="fr-CA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>
            <a:noAutofit/>
          </a:bodyPr>
          <a:lstStyle/>
          <a:p>
            <a:pPr marL="457200" lvl="1" indent="0" algn="just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r>
              <a:rPr lang="fr-FR" sz="1700" b="1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 3.    Construction </a:t>
            </a:r>
            <a:r>
              <a:rPr lang="fr-FR" sz="1700" b="1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d’un cadre d’insertion dans les échanges internationaux.</a:t>
            </a: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r>
              <a:rPr lang="fr-FR" sz="1700" b="1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 </a:t>
            </a:r>
            <a:endParaRPr lang="fr-CA" sz="1700" b="1" dirty="0" smtClean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fr-FR" sz="17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i.	La finalisation du Tarif Extérieur Commun et la définition des instruments complémentaires 	de gestion des importations (mécanismes de sauvegarde, etc.) ;</a:t>
            </a:r>
            <a:endParaRPr lang="fr-CA" sz="1700" dirty="0" smtClean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fr-FR" sz="17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ii.	Le </a:t>
            </a:r>
            <a:r>
              <a:rPr lang="fr-FR" sz="17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renforcement des capacités de négociation dans les enceintes internationales ; </a:t>
            </a:r>
            <a:endParaRPr lang="fr-CA" sz="1700" dirty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fr-FR" sz="17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iii.	L’adaptation </a:t>
            </a:r>
            <a:r>
              <a:rPr lang="fr-FR" sz="17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des secteurs de production orientés à l’exportation à l’évolution de </a:t>
            </a:r>
            <a:r>
              <a:rPr lang="fr-FR" sz="17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	l’environnement </a:t>
            </a:r>
            <a:r>
              <a:rPr lang="fr-FR" sz="17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et des règles commerciales (tarifs, normes) ;</a:t>
            </a:r>
            <a:endParaRPr lang="fr-CA" sz="1700" dirty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fr-FR" sz="17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iv.	La </a:t>
            </a:r>
            <a:r>
              <a:rPr lang="fr-FR" sz="17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diversification des produits exportés et des marchés d’exportation ;</a:t>
            </a:r>
            <a:endParaRPr lang="fr-CA" sz="1700" dirty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594360" lvl="1" indent="0" algn="just">
              <a:lnSpc>
                <a:spcPct val="115000"/>
              </a:lnSpc>
              <a:spcBef>
                <a:spcPts val="0"/>
              </a:spcBef>
              <a:buClr>
                <a:srgbClr val="DD8047"/>
              </a:buClr>
              <a:buNone/>
            </a:pPr>
            <a:r>
              <a:rPr lang="fr-FR" sz="17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v.	La </a:t>
            </a:r>
            <a:r>
              <a:rPr lang="fr-FR" sz="1700" dirty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création de structures de services spécialisées dans la promotion des </a:t>
            </a:r>
            <a:r>
              <a:rPr lang="fr-FR" sz="1700" dirty="0" smtClean="0">
                <a:solidFill>
                  <a:prstClr val="black"/>
                </a:solidFill>
                <a:latin typeface="+mj-lt"/>
                <a:ea typeface="Calibri"/>
                <a:cs typeface="Times New Roman"/>
              </a:rPr>
              <a:t>exportations.</a:t>
            </a:r>
            <a:endParaRPr lang="fr-CA" sz="1700" dirty="0">
              <a:solidFill>
                <a:prstClr val="black"/>
              </a:solidFill>
              <a:latin typeface="+mj-lt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700" i="1" dirty="0" smtClean="0">
              <a:latin typeface="+mj-lt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1" i="1" dirty="0" smtClean="0">
                <a:latin typeface="+mj-lt"/>
                <a:ea typeface="Calibri"/>
                <a:cs typeface="Times New Roman"/>
              </a:rPr>
              <a:t>        </a:t>
            </a:r>
            <a:r>
              <a:rPr lang="fr-FR" sz="1700" b="1" dirty="0" smtClean="0">
                <a:latin typeface="+mj-lt"/>
                <a:ea typeface="Calibri"/>
                <a:cs typeface="Times New Roman"/>
              </a:rPr>
              <a:t>  4. 	   Mise </a:t>
            </a:r>
            <a:r>
              <a:rPr lang="fr-FR" sz="1700" b="1" dirty="0">
                <a:latin typeface="+mj-lt"/>
                <a:ea typeface="Calibri"/>
                <a:cs typeface="Times New Roman"/>
              </a:rPr>
              <a:t>en place d’un système de réserves de sécurité alimentaire. </a:t>
            </a:r>
            <a:endParaRPr lang="fr-FR" sz="1700" b="1" dirty="0" smtClean="0">
              <a:latin typeface="+mj-lt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700" b="1" dirty="0" smtClean="0">
              <a:latin typeface="+mj-lt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b="1" dirty="0">
                <a:latin typeface="+mj-lt"/>
                <a:ea typeface="Calibri"/>
                <a:cs typeface="Times New Roman"/>
              </a:rPr>
              <a:t> </a:t>
            </a:r>
            <a:r>
              <a:rPr lang="fr-FR" sz="1700" b="1" dirty="0" smtClean="0">
                <a:latin typeface="+mj-lt"/>
                <a:ea typeface="Calibri"/>
                <a:cs typeface="Times New Roman"/>
              </a:rPr>
              <a:t>          i.	</a:t>
            </a:r>
            <a:r>
              <a:rPr lang="fr-FR" sz="1700" dirty="0" smtClean="0">
                <a:latin typeface="+mj-lt"/>
                <a:ea typeface="Calibri"/>
                <a:cs typeface="Times New Roman"/>
              </a:rPr>
              <a:t>L’appui </a:t>
            </a:r>
            <a:r>
              <a:rPr lang="fr-FR" sz="1700" dirty="0">
                <a:latin typeface="+mj-lt"/>
                <a:ea typeface="Calibri"/>
                <a:cs typeface="Times New Roman"/>
              </a:rPr>
              <a:t>aux pays pour la mise en place de politiques nationales de stockage de </a:t>
            </a:r>
            <a:r>
              <a:rPr lang="fr-FR" sz="1700" dirty="0" smtClean="0">
                <a:latin typeface="+mj-lt"/>
                <a:ea typeface="Calibri"/>
                <a:cs typeface="Times New Roman"/>
              </a:rPr>
              <a:t>sécurité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700" dirty="0" smtClean="0">
                <a:latin typeface="+mj-lt"/>
                <a:ea typeface="Calibri"/>
                <a:cs typeface="Times New Roman"/>
              </a:rPr>
              <a:t>          ii.	</a:t>
            </a:r>
            <a:r>
              <a:rPr lang="fr-FR" sz="1700" dirty="0" smtClean="0">
                <a:latin typeface="+mj-lt"/>
                <a:ea typeface="Calibri"/>
                <a:cs typeface="Times New Roman"/>
              </a:rPr>
              <a:t>La définition d’une stratégie régionale de stockage de sécurité</a:t>
            </a:r>
            <a:endParaRPr lang="fr-CA" sz="1700" dirty="0" smtClean="0">
              <a:latin typeface="+mj-lt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dirty="0">
                <a:latin typeface="+mj-lt"/>
                <a:ea typeface="Calibri"/>
                <a:cs typeface="Times New Roman"/>
              </a:rPr>
              <a:t> </a:t>
            </a:r>
            <a:r>
              <a:rPr lang="fr-FR" sz="1700" dirty="0" smtClean="0">
                <a:latin typeface="+mj-lt"/>
                <a:ea typeface="Calibri"/>
                <a:cs typeface="Times New Roman"/>
              </a:rPr>
              <a:t>         iii.	La mise en place d’une réserve régionale. </a:t>
            </a:r>
            <a:endParaRPr lang="fr-CA" sz="1700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8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2067</TotalTime>
  <Words>580</Words>
  <Application>Microsoft Office PowerPoint</Application>
  <PresentationFormat>Affichage à l'écran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Médian</vt:lpstr>
      <vt:lpstr>       Fiche Thématique N°3   ECHANGES COMMUNAUTAIRES ET Stockage REGIONAL </vt:lpstr>
      <vt:lpstr>Plan de la présentation</vt:lpstr>
      <vt:lpstr>Eléments de diagnostic</vt:lpstr>
      <vt:lpstr>Évolution du commerce agricole de la CEEAC de 2000 à 2010 (1 000 $)</vt:lpstr>
      <vt:lpstr>Contraintes</vt:lpstr>
      <vt:lpstr>Opportunités</vt:lpstr>
      <vt:lpstr>Objectifs d’intervention</vt:lpstr>
      <vt:lpstr> Axes d’intervention </vt:lpstr>
      <vt:lpstr>Axes d’intervention (suite)</vt:lpstr>
      <vt:lpstr>Résultats attendus</vt:lpstr>
      <vt:lpstr>Éléments indicatifs de budget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Soule</dc:creator>
  <cp:lastModifiedBy>Vincent</cp:lastModifiedBy>
  <cp:revision>26</cp:revision>
  <dcterms:created xsi:type="dcterms:W3CDTF">2012-05-31T08:26:30Z</dcterms:created>
  <dcterms:modified xsi:type="dcterms:W3CDTF">2013-04-17T09:33:54Z</dcterms:modified>
</cp:coreProperties>
</file>