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78" r:id="rId5"/>
    <p:sldId id="272" r:id="rId6"/>
    <p:sldId id="279" r:id="rId7"/>
    <p:sldId id="284" r:id="rId8"/>
    <p:sldId id="273" r:id="rId9"/>
    <p:sldId id="280" r:id="rId10"/>
    <p:sldId id="274" r:id="rId11"/>
    <p:sldId id="281" r:id="rId12"/>
    <p:sldId id="275" r:id="rId13"/>
    <p:sldId id="282" r:id="rId14"/>
    <p:sldId id="276" r:id="rId15"/>
    <p:sldId id="283" r:id="rId16"/>
    <p:sldId id="286" r:id="rId17"/>
    <p:sldId id="287" r:id="rId18"/>
    <p:sldId id="27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84C609F-FD20-41DA-AA6E-B014DC030E14}" type="datetimeFigureOut">
              <a:rPr lang="fr-FR" smtClean="0"/>
              <a:pPr/>
              <a:t>21/03/13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CA664E-4110-48B2-A0E9-E91FD0E57D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09F-FD20-41DA-AA6E-B014DC030E14}" type="datetimeFigureOut">
              <a:rPr lang="fr-FR" smtClean="0"/>
              <a:pPr/>
              <a:t>21/03/13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664E-4110-48B2-A0E9-E91FD0E57D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4C609F-FD20-41DA-AA6E-B014DC030E14}" type="datetimeFigureOut">
              <a:rPr lang="fr-FR" smtClean="0"/>
              <a:pPr/>
              <a:t>21/03/13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FCA664E-4110-48B2-A0E9-E91FD0E57D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09F-FD20-41DA-AA6E-B014DC030E14}" type="datetimeFigureOut">
              <a:rPr lang="fr-FR" smtClean="0"/>
              <a:pPr/>
              <a:t>21/03/13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CA664E-4110-48B2-A0E9-E91FD0E57D7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09F-FD20-41DA-AA6E-B014DC030E14}" type="datetimeFigureOut">
              <a:rPr lang="fr-FR" smtClean="0"/>
              <a:pPr/>
              <a:t>21/03/13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FCA664E-4110-48B2-A0E9-E91FD0E57D7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4C609F-FD20-41DA-AA6E-B014DC030E14}" type="datetimeFigureOut">
              <a:rPr lang="fr-FR" smtClean="0"/>
              <a:pPr/>
              <a:t>21/03/13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CA664E-4110-48B2-A0E9-E91FD0E57D7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4C609F-FD20-41DA-AA6E-B014DC030E14}" type="datetimeFigureOut">
              <a:rPr lang="fr-FR" smtClean="0"/>
              <a:pPr/>
              <a:t>21/03/13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CA664E-4110-48B2-A0E9-E91FD0E57D7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09F-FD20-41DA-AA6E-B014DC030E14}" type="datetimeFigureOut">
              <a:rPr lang="fr-FR" smtClean="0"/>
              <a:pPr/>
              <a:t>21/03/13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CA664E-4110-48B2-A0E9-E91FD0E57D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09F-FD20-41DA-AA6E-B014DC030E14}" type="datetimeFigureOut">
              <a:rPr lang="fr-FR" smtClean="0"/>
              <a:pPr/>
              <a:t>21/03/13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CA664E-4110-48B2-A0E9-E91FD0E57D7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609F-FD20-41DA-AA6E-B014DC030E14}" type="datetimeFigureOut">
              <a:rPr lang="fr-FR" smtClean="0"/>
              <a:pPr/>
              <a:t>21/03/13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CA664E-4110-48B2-A0E9-E91FD0E57D7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4C609F-FD20-41DA-AA6E-B014DC030E14}" type="datetimeFigureOut">
              <a:rPr lang="fr-FR" smtClean="0"/>
              <a:pPr/>
              <a:t>21/03/13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FCA664E-4110-48B2-A0E9-E91FD0E57D7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4C609F-FD20-41DA-AA6E-B014DC030E14}" type="datetimeFigureOut">
              <a:rPr lang="fr-FR" smtClean="0"/>
              <a:pPr/>
              <a:t>21/03/13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CA664E-4110-48B2-A0E9-E91FD0E57D7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700" b="1" dirty="0" smtClean="0"/>
              <a:t/>
            </a:r>
            <a:br>
              <a:rPr lang="fr-FR" sz="2700" b="1" dirty="0" smtClean="0"/>
            </a:br>
            <a:r>
              <a:rPr lang="fr-FR" sz="2700" b="1" dirty="0"/>
              <a:t/>
            </a:r>
            <a:br>
              <a:rPr lang="fr-FR" sz="2700" b="1" dirty="0"/>
            </a:br>
            <a:r>
              <a:rPr lang="fr-FR" sz="2700" b="1" dirty="0" smtClean="0"/>
              <a:t/>
            </a:r>
            <a:br>
              <a:rPr lang="fr-FR" sz="2700" b="1" dirty="0" smtClean="0"/>
            </a:br>
            <a:r>
              <a:rPr lang="fr-FR" sz="2700" b="1" dirty="0" smtClean="0"/>
              <a:t>Note </a:t>
            </a:r>
            <a:r>
              <a:rPr lang="fr-FR" sz="2700" b="1" dirty="0"/>
              <a:t>d’orientation stratégique </a:t>
            </a:r>
            <a:r>
              <a:rPr lang="fr-FR" sz="2700" b="1" dirty="0" smtClean="0"/>
              <a:t>pour une sécurité alimentaire de proximité en </a:t>
            </a:r>
            <a:r>
              <a:rPr lang="fr-FR" sz="2700" b="1" dirty="0"/>
              <a:t>Afrique de </a:t>
            </a:r>
            <a:r>
              <a:rPr lang="fr-FR" sz="2700" b="1" dirty="0" smtClean="0"/>
              <a:t>l’Ouest </a:t>
            </a:r>
            <a:r>
              <a:rPr lang="fr-FR" dirty="0" smtClean="0"/>
              <a:t>: </a:t>
            </a:r>
            <a:br>
              <a:rPr lang="fr-FR" dirty="0" smtClean="0"/>
            </a:br>
            <a:r>
              <a:rPr lang="fr-FR" dirty="0" smtClean="0"/>
              <a:t>Faim Zéro</a:t>
            </a:r>
            <a:r>
              <a:rPr lang="fr-FR" dirty="0"/>
              <a:t> 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 smtClean="0"/>
              <a:t>CEDEAO </a:t>
            </a:r>
          </a:p>
          <a:p>
            <a:r>
              <a:rPr lang="fr-FR" sz="2400" b="1" dirty="0" smtClean="0"/>
              <a:t>Avec l’appui technique du Hub-Rural </a:t>
            </a:r>
            <a:endParaRPr lang="fr-FR" sz="2400" b="1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692696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4. Les </a:t>
            </a:r>
            <a:r>
              <a:rPr lang="fr-FR" sz="3200" dirty="0"/>
              <a:t>enseignements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de </a:t>
            </a:r>
            <a:r>
              <a:rPr lang="fr-FR" sz="3200" dirty="0"/>
              <a:t>l’expérience brésilienne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fr-FR" sz="2400" dirty="0" smtClean="0"/>
              <a:t>Faim Zéro : une approche d’ensemble tournée vers la lutte contre la faim qui frappait 70 millions de personnes (1/3 de la population du Brésil) en 2002</a:t>
            </a:r>
          </a:p>
          <a:p>
            <a:r>
              <a:rPr lang="fr-FR" sz="2400" dirty="0" smtClean="0"/>
              <a:t>Les caractéristiques majeures de l’approche:</a:t>
            </a:r>
          </a:p>
          <a:p>
            <a:pPr lvl="1"/>
            <a:r>
              <a:rPr lang="fr-FR" sz="2000" dirty="0" smtClean="0"/>
              <a:t>Une base juridique: Droit à l’alimentation dans la Constitution, loi sur la SAN, loi sur l’agriculture familiale</a:t>
            </a:r>
          </a:p>
          <a:p>
            <a:pPr lvl="1"/>
            <a:r>
              <a:rPr lang="fr-FR" sz="2000" dirty="0" smtClean="0"/>
              <a:t>Une réforme de la gouvernance fondée sur deux principes :</a:t>
            </a:r>
          </a:p>
          <a:p>
            <a:pPr lvl="2"/>
            <a:r>
              <a:rPr lang="fr-FR" sz="1800" dirty="0" smtClean="0"/>
              <a:t>Participation populaire</a:t>
            </a:r>
          </a:p>
          <a:p>
            <a:pPr lvl="2"/>
            <a:r>
              <a:rPr lang="fr-FR" sz="1800" dirty="0" smtClean="0"/>
              <a:t>Approche intersectorielle</a:t>
            </a:r>
          </a:p>
          <a:p>
            <a:pPr lvl="1"/>
            <a:r>
              <a:rPr lang="fr-FR" dirty="0" smtClean="0"/>
              <a:t>Une approche cohérente et multidimensionnelle</a:t>
            </a:r>
          </a:p>
          <a:p>
            <a:pPr lvl="2"/>
            <a:r>
              <a:rPr lang="fr-FR" dirty="0" smtClean="0"/>
              <a:t>Combinaison mesures d’urgence et actions moyen-long termes</a:t>
            </a:r>
          </a:p>
          <a:p>
            <a:pPr lvl="2"/>
            <a:r>
              <a:rPr lang="fr-FR" dirty="0" smtClean="0"/>
              <a:t>Instruments spécifiques ciblés sur vulnérables ruraux et sur vulnérables urbains</a:t>
            </a:r>
          </a:p>
          <a:p>
            <a:pPr lvl="2"/>
            <a:r>
              <a:rPr lang="fr-FR" dirty="0" smtClean="0"/>
              <a:t>Promotion des liens économiques et commerciaux villes-campagne</a:t>
            </a:r>
          </a:p>
          <a:p>
            <a:pPr lvl="2"/>
            <a:r>
              <a:rPr lang="fr-FR" dirty="0" smtClean="0"/>
              <a:t>Interventions sur les différentes dimensions de la SA et leurs interrelations: appui à production familiale, sécurisation des débouchés des petits producteurs, transferts alimentaires et sociaux, cantines scolaires, etc. 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311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 smtClean="0"/>
              <a:t>4. Les </a:t>
            </a:r>
            <a:r>
              <a:rPr lang="fr-FR" sz="3600" dirty="0"/>
              <a:t>enseignements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de </a:t>
            </a:r>
            <a:r>
              <a:rPr lang="fr-FR" sz="3600" dirty="0"/>
              <a:t>l’expérience brésilienne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sept enseignements clés de la réussite de Faim Zéro:</a:t>
            </a:r>
          </a:p>
          <a:p>
            <a:pPr marL="880110" lvl="1" indent="-514350">
              <a:buFont typeface="+mj-lt"/>
              <a:buAutoNum type="arabicPeriod"/>
            </a:pPr>
            <a:r>
              <a:rPr lang="fr-FR" dirty="0" smtClean="0"/>
              <a:t>une </a:t>
            </a:r>
            <a:r>
              <a:rPr lang="fr-FR" dirty="0"/>
              <a:t>volonté politique forte, appuyée </a:t>
            </a:r>
            <a:r>
              <a:rPr lang="fr-FR" dirty="0" smtClean="0"/>
              <a:t>sur… </a:t>
            </a:r>
          </a:p>
          <a:p>
            <a:pPr marL="880110" lvl="1" indent="-514350">
              <a:buFont typeface="+mj-lt"/>
              <a:buAutoNum type="arabicPeriod"/>
            </a:pPr>
            <a:r>
              <a:rPr lang="fr-FR" dirty="0" smtClean="0"/>
              <a:t>un </a:t>
            </a:r>
            <a:r>
              <a:rPr lang="fr-FR" dirty="0"/>
              <a:t>mouvement social structuré et déterminé, </a:t>
            </a:r>
            <a:endParaRPr lang="fr-FR" dirty="0" smtClean="0"/>
          </a:p>
          <a:p>
            <a:pPr marL="880110" lvl="1" indent="-514350">
              <a:buFont typeface="+mj-lt"/>
              <a:buAutoNum type="arabicPeriod"/>
            </a:pPr>
            <a:r>
              <a:rPr lang="fr-FR" dirty="0" smtClean="0"/>
              <a:t>une </a:t>
            </a:r>
            <a:r>
              <a:rPr lang="fr-FR" dirty="0"/>
              <a:t>organisation de l’Etat qui permet d’opérationnaliser la </a:t>
            </a:r>
            <a:r>
              <a:rPr lang="fr-FR" dirty="0" smtClean="0"/>
              <a:t>stratégie…</a:t>
            </a:r>
          </a:p>
          <a:p>
            <a:pPr marL="880110" lvl="1" indent="-514350">
              <a:buFont typeface="+mj-lt"/>
              <a:buAutoNum type="arabicPeriod"/>
            </a:pPr>
            <a:r>
              <a:rPr lang="fr-FR" dirty="0" smtClean="0"/>
              <a:t>…dans </a:t>
            </a:r>
            <a:r>
              <a:rPr lang="fr-FR" dirty="0"/>
              <a:t>un cadre de gouvernance structuré aux différentes échelles territoriales, </a:t>
            </a:r>
            <a:endParaRPr lang="fr-FR" dirty="0" smtClean="0"/>
          </a:p>
          <a:p>
            <a:pPr marL="880110" lvl="1" indent="-514350">
              <a:buFont typeface="+mj-lt"/>
              <a:buAutoNum type="arabicPeriod"/>
            </a:pPr>
            <a:r>
              <a:rPr lang="fr-FR" dirty="0" smtClean="0"/>
              <a:t>avec </a:t>
            </a:r>
            <a:r>
              <a:rPr lang="fr-FR" dirty="0"/>
              <a:t>une participation forte de la société civile et des responsabilités clairement déterminées vis-à-vis des pouvoirs </a:t>
            </a:r>
            <a:r>
              <a:rPr lang="fr-FR" dirty="0" smtClean="0"/>
              <a:t>publics, </a:t>
            </a:r>
          </a:p>
          <a:p>
            <a:pPr marL="880110" lvl="1" indent="-514350">
              <a:buFont typeface="+mj-lt"/>
              <a:buAutoNum type="arabicPeriod"/>
            </a:pPr>
            <a:r>
              <a:rPr lang="fr-FR" dirty="0" smtClean="0"/>
              <a:t>des </a:t>
            </a:r>
            <a:r>
              <a:rPr lang="fr-FR" dirty="0"/>
              <a:t>actions ciblées sur les différentes causes de la faim et de la malnutrition et articulées entre </a:t>
            </a:r>
            <a:r>
              <a:rPr lang="fr-FR" dirty="0" smtClean="0"/>
              <a:t>elles,</a:t>
            </a:r>
          </a:p>
          <a:p>
            <a:pPr marL="880110" lvl="1" indent="-514350">
              <a:buFont typeface="+mj-lt"/>
              <a:buAutoNum type="arabicPeriod"/>
            </a:pPr>
            <a:r>
              <a:rPr lang="fr-FR" dirty="0"/>
              <a:t>u</a:t>
            </a:r>
            <a:r>
              <a:rPr lang="fr-FR" dirty="0" smtClean="0"/>
              <a:t>ne cohérence </a:t>
            </a:r>
            <a:r>
              <a:rPr lang="fr-FR" dirty="0"/>
              <a:t>entre les moyens financiers mis en œuvre et l’objectif fixé. </a:t>
            </a:r>
          </a:p>
          <a:p>
            <a:pPr lvl="1"/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5821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/>
              <a:t>5. Les </a:t>
            </a:r>
            <a:r>
              <a:rPr lang="fr-FR" sz="3600" dirty="0"/>
              <a:t>initiatives internationales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contre </a:t>
            </a:r>
            <a:r>
              <a:rPr lang="fr-FR" sz="3600" dirty="0"/>
              <a:t>la faim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412776"/>
            <a:ext cx="8153400" cy="5445224"/>
          </a:xfrm>
        </p:spPr>
        <p:txBody>
          <a:bodyPr>
            <a:normAutofit fontScale="92500"/>
          </a:bodyPr>
          <a:lstStyle/>
          <a:p>
            <a:r>
              <a:rPr lang="fr-FR" sz="2400" dirty="0" smtClean="0"/>
              <a:t>Depuis 2008: succession voire empilement d’initiatives pour répondre à la crise alimentaire à CT et aux risques alimentaires mondiaux à LT :</a:t>
            </a:r>
          </a:p>
          <a:p>
            <a:pPr lvl="1"/>
            <a:r>
              <a:rPr lang="fr-FR" sz="2100" dirty="0" smtClean="0">
                <a:solidFill>
                  <a:srgbClr val="0000FF"/>
                </a:solidFill>
              </a:rPr>
              <a:t>Sommet de l’Aquila du G8</a:t>
            </a:r>
            <a:r>
              <a:rPr lang="fr-FR" sz="2100" dirty="0" smtClean="0"/>
              <a:t>: création du GAFSP et promesse 20 md $</a:t>
            </a:r>
          </a:p>
          <a:p>
            <a:pPr lvl="1"/>
            <a:r>
              <a:rPr lang="fr-FR" sz="2100" dirty="0" smtClean="0"/>
              <a:t>Mise sur pied de « </a:t>
            </a:r>
            <a:r>
              <a:rPr lang="fr-FR" sz="2100" dirty="0" err="1" smtClean="0">
                <a:solidFill>
                  <a:srgbClr val="0000FF"/>
                </a:solidFill>
              </a:rPr>
              <a:t>Scaling</a:t>
            </a:r>
            <a:r>
              <a:rPr lang="fr-FR" sz="2100" dirty="0" smtClean="0">
                <a:solidFill>
                  <a:srgbClr val="0000FF"/>
                </a:solidFill>
              </a:rPr>
              <a:t> up nutrition</a:t>
            </a:r>
            <a:r>
              <a:rPr lang="fr-FR" sz="2100" dirty="0" smtClean="0"/>
              <a:t> » (NU) en 2010: intégration de la nutrition dans les politiques et programmes (9 pays engagés en AO)</a:t>
            </a:r>
          </a:p>
          <a:p>
            <a:pPr lvl="1"/>
            <a:r>
              <a:rPr lang="fr-FR" sz="2100" dirty="0" smtClean="0"/>
              <a:t>Lancement de la « </a:t>
            </a:r>
            <a:r>
              <a:rPr lang="fr-FR" sz="2100" dirty="0" smtClean="0">
                <a:solidFill>
                  <a:srgbClr val="0000FF"/>
                </a:solidFill>
              </a:rPr>
              <a:t>Nouvelle alliance mondiale pour la SAN </a:t>
            </a:r>
            <a:r>
              <a:rPr lang="fr-FR" sz="2100" dirty="0" smtClean="0"/>
              <a:t>» en mai 2012</a:t>
            </a:r>
          </a:p>
          <a:p>
            <a:pPr lvl="1"/>
            <a:r>
              <a:rPr lang="fr-FR" sz="2100" dirty="0" smtClean="0">
                <a:solidFill>
                  <a:srgbClr val="0000FF"/>
                </a:solidFill>
              </a:rPr>
              <a:t>Plan d’action du G20</a:t>
            </a:r>
            <a:r>
              <a:rPr lang="fr-FR" sz="2100" dirty="0" smtClean="0"/>
              <a:t> en 2011/ volatilité des prix: création du système AMIS et appui à la constitution de réserves alimentaires régionales (AO = région pilote)</a:t>
            </a:r>
          </a:p>
          <a:p>
            <a:pPr lvl="1"/>
            <a:r>
              <a:rPr lang="fr-FR" sz="2100" dirty="0" smtClean="0"/>
              <a:t>Lancement en juin 2012 de « </a:t>
            </a:r>
            <a:r>
              <a:rPr lang="fr-FR" sz="2100" dirty="0" smtClean="0">
                <a:solidFill>
                  <a:srgbClr val="0000FF"/>
                </a:solidFill>
              </a:rPr>
              <a:t>l’Alliance globale pour l’initiative Résilience au Sahel </a:t>
            </a:r>
            <a:r>
              <a:rPr lang="fr-FR" sz="2100" dirty="0" smtClean="0"/>
              <a:t>» (AGIR) à l’initiative de la </a:t>
            </a:r>
            <a:r>
              <a:rPr lang="fr-FR" sz="2100" dirty="0" smtClean="0"/>
              <a:t>CE et </a:t>
            </a:r>
            <a:r>
              <a:rPr lang="fr-FR" sz="2100" dirty="0" err="1" smtClean="0"/>
              <a:t>Ouaga</a:t>
            </a:r>
            <a:endParaRPr lang="fr-FR" sz="2100" dirty="0" smtClean="0"/>
          </a:p>
          <a:p>
            <a:pPr lvl="1"/>
            <a:r>
              <a:rPr lang="fr-FR" sz="2100" dirty="0" smtClean="0"/>
              <a:t>Proposition du Secrétaire Général des NU lors de Rio+20: </a:t>
            </a:r>
            <a:r>
              <a:rPr lang="fr-FR" sz="2100" dirty="0" smtClean="0">
                <a:solidFill>
                  <a:srgbClr val="0000FF"/>
                </a:solidFill>
              </a:rPr>
              <a:t>« Challenge Faim zéro »</a:t>
            </a:r>
          </a:p>
          <a:p>
            <a:pPr lvl="1"/>
            <a:r>
              <a:rPr lang="fr-FR" sz="2100" dirty="0" smtClean="0">
                <a:solidFill>
                  <a:srgbClr val="0000FF"/>
                </a:solidFill>
              </a:rPr>
              <a:t>Etc.</a:t>
            </a:r>
          </a:p>
          <a:p>
            <a:pPr lvl="1"/>
            <a:endParaRPr lang="fr-FR" sz="2100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17" y="0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166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dirty="0" smtClean="0"/>
              <a:t>5. Les </a:t>
            </a:r>
            <a:r>
              <a:rPr lang="fr-FR" sz="3200" dirty="0"/>
              <a:t>initiatives internationales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contre </a:t>
            </a:r>
            <a:r>
              <a:rPr lang="fr-FR" sz="3200" dirty="0"/>
              <a:t>la faim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fr-FR" dirty="0" smtClean="0"/>
              <a:t>Observations:</a:t>
            </a:r>
          </a:p>
          <a:p>
            <a:pPr lvl="1"/>
            <a:r>
              <a:rPr lang="fr-FR" dirty="0" smtClean="0"/>
              <a:t>Faible implication africaine dans le lancement des initiatives</a:t>
            </a:r>
          </a:p>
          <a:p>
            <a:pPr lvl="1"/>
            <a:r>
              <a:rPr lang="fr-FR" dirty="0" smtClean="0"/>
              <a:t>Implication des mêmes partenaires bi et multilatéraux dans les différentes initiatives</a:t>
            </a:r>
          </a:p>
          <a:p>
            <a:pPr lvl="1"/>
            <a:r>
              <a:rPr lang="fr-FR" dirty="0" smtClean="0"/>
              <a:t>Mettent toutes en avant l’importance d’un leadership africain mais principales orientations décidées ailleurs</a:t>
            </a:r>
          </a:p>
          <a:p>
            <a:pPr lvl="1"/>
            <a:r>
              <a:rPr lang="fr-FR" dirty="0" smtClean="0"/>
              <a:t>Annonces financières ambitieuses mais crise internationale des finances publiques…</a:t>
            </a:r>
          </a:p>
          <a:p>
            <a:pPr lvl="1"/>
            <a:r>
              <a:rPr lang="fr-FR" dirty="0" smtClean="0"/>
              <a:t>…Réduit les ressources nouvelles mais oblige à repenser l’orientation des politiques, les priorités de l’action publique, la réallocation des ressources, etc.</a:t>
            </a:r>
          </a:p>
          <a:p>
            <a:pPr lvl="1"/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19518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6430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6. Vers </a:t>
            </a:r>
            <a:r>
              <a:rPr lang="fr-FR" sz="3200" dirty="0"/>
              <a:t>une initiative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«</a:t>
            </a:r>
            <a:r>
              <a:rPr lang="fr-FR" sz="3200" dirty="0"/>
              <a:t> Faim Zéro en Afrique de l’Ouest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La situation alimentaire, sa dégradation et ses perspectives imposent une réaction ambitieuse et des réformes courageuses pour </a:t>
            </a:r>
            <a:r>
              <a:rPr lang="fr-FR" dirty="0" smtClean="0">
                <a:solidFill>
                  <a:srgbClr val="FF0000"/>
                </a:solidFill>
              </a:rPr>
              <a:t>éradiquer la faim et la malnutrition</a:t>
            </a:r>
          </a:p>
          <a:p>
            <a:endParaRPr lang="fr-FR" sz="900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Cela signifie qu’il faut en faire un </a:t>
            </a:r>
            <a:r>
              <a:rPr lang="fr-FR" dirty="0" smtClean="0">
                <a:solidFill>
                  <a:srgbClr val="FF0000"/>
                </a:solidFill>
              </a:rPr>
              <a:t>REEL OBJECTIF PRIORITAIRE </a:t>
            </a:r>
            <a:r>
              <a:rPr lang="fr-FR" dirty="0" smtClean="0"/>
              <a:t>qui modifie les politiques, les programmes, les comportements des différentes catégories d’acteurs</a:t>
            </a:r>
          </a:p>
          <a:p>
            <a:endParaRPr lang="fr-FR" sz="1100" dirty="0"/>
          </a:p>
          <a:p>
            <a:r>
              <a:rPr lang="fr-FR" dirty="0" smtClean="0"/>
              <a:t>Pourquoi une initiative régionale?</a:t>
            </a:r>
          </a:p>
          <a:p>
            <a:pPr lvl="1"/>
            <a:r>
              <a:rPr lang="fr-FR" dirty="0"/>
              <a:t>P</a:t>
            </a:r>
            <a:r>
              <a:rPr lang="fr-FR" dirty="0" smtClean="0"/>
              <a:t>roblème commun aux différents Etats membres</a:t>
            </a:r>
          </a:p>
          <a:p>
            <a:pPr lvl="1"/>
            <a:r>
              <a:rPr lang="fr-FR" dirty="0" smtClean="0"/>
              <a:t>Interdépendances entre les pays </a:t>
            </a:r>
          </a:p>
          <a:p>
            <a:pPr lvl="1"/>
            <a:r>
              <a:rPr lang="fr-FR" dirty="0" smtClean="0"/>
              <a:t>Potentiel que constitue l’intégration pour répondre au problème</a:t>
            </a:r>
          </a:p>
          <a:p>
            <a:pPr lvl="1"/>
            <a:r>
              <a:rPr lang="fr-FR" dirty="0" smtClean="0"/>
              <a:t>Potentiel de mutualisation et de coopération pour affronter les problèmes communs</a:t>
            </a:r>
          </a:p>
          <a:p>
            <a:pPr lvl="1"/>
            <a:endParaRPr lang="fr-FR" dirty="0" smtClean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012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6. Vers </a:t>
            </a:r>
            <a:r>
              <a:rPr lang="fr-FR" sz="3200" dirty="0"/>
              <a:t>une initiative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«</a:t>
            </a:r>
            <a:r>
              <a:rPr lang="fr-FR" sz="3200" dirty="0"/>
              <a:t> Faim Zéro en Afrique de l’Ouest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Une approche: </a:t>
            </a:r>
            <a:r>
              <a:rPr lang="fr-FR" dirty="0" smtClean="0">
                <a:solidFill>
                  <a:srgbClr val="0000FF"/>
                </a:solidFill>
              </a:rPr>
              <a:t>s’appuyer sur l’existant, le réformer autour du focus « lutte contre la faim et la malnutrition», réformer la gouvernance et approfondir la participation populaire </a:t>
            </a:r>
          </a:p>
          <a:p>
            <a:r>
              <a:rPr lang="fr-FR" dirty="0" smtClean="0"/>
              <a:t>Un leadership direct au plus haut niveau </a:t>
            </a:r>
            <a:r>
              <a:rPr lang="fr-FR" dirty="0" smtClean="0">
                <a:solidFill>
                  <a:srgbClr val="0000FF"/>
                </a:solidFill>
              </a:rPr>
              <a:t>: les Chefs d’Etat et les Présidences de la Conférence et de la Commission de la CEDEAO</a:t>
            </a:r>
          </a:p>
          <a:p>
            <a:r>
              <a:rPr lang="fr-FR" dirty="0" smtClean="0"/>
              <a:t>Agir :</a:t>
            </a:r>
          </a:p>
          <a:p>
            <a:pPr lvl="1"/>
            <a:r>
              <a:rPr lang="fr-FR" dirty="0" smtClean="0">
                <a:solidFill>
                  <a:srgbClr val="0000FF"/>
                </a:solidFill>
              </a:rPr>
              <a:t>À l’échelle des territoires</a:t>
            </a:r>
            <a:r>
              <a:rPr lang="fr-FR" dirty="0" smtClean="0"/>
              <a:t> : plans locaux de lutte contre la faim et la malnutrition</a:t>
            </a:r>
          </a:p>
          <a:p>
            <a:pPr lvl="1"/>
            <a:r>
              <a:rPr lang="fr-FR" dirty="0" smtClean="0">
                <a:solidFill>
                  <a:srgbClr val="0000FF"/>
                </a:solidFill>
              </a:rPr>
              <a:t>À l’échelle des politiques nationales et régionales </a:t>
            </a:r>
            <a:r>
              <a:rPr lang="fr-FR" dirty="0" smtClean="0"/>
              <a:t>: sept directions de travail:</a:t>
            </a:r>
          </a:p>
          <a:p>
            <a:pPr marL="1143000" lvl="2" indent="-457200">
              <a:buAutoNum type="arabicPeriod"/>
            </a:pPr>
            <a:r>
              <a:rPr lang="fr-FR" dirty="0" smtClean="0"/>
              <a:t>Concevoir une base juridique incitative et contraignante </a:t>
            </a:r>
          </a:p>
          <a:p>
            <a:pPr marL="1143000" lvl="2" indent="-457200">
              <a:buAutoNum type="arabicPeriod"/>
            </a:pPr>
            <a:r>
              <a:rPr lang="fr-FR" dirty="0" smtClean="0"/>
              <a:t>Placer les femmes et mes groupes marginalisés au centre de l’initiative </a:t>
            </a:r>
          </a:p>
          <a:p>
            <a:pPr lvl="1"/>
            <a:endParaRPr lang="fr-FR" dirty="0" smtClean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7925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6. Vers </a:t>
            </a:r>
            <a:r>
              <a:rPr lang="fr-FR" sz="3200" dirty="0"/>
              <a:t>une initiative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«</a:t>
            </a:r>
            <a:r>
              <a:rPr lang="fr-FR" sz="3200" dirty="0"/>
              <a:t> Faim Zéro en Afrique de l’Ouest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Agir </a:t>
            </a:r>
            <a:r>
              <a:rPr lang="fr-FR" dirty="0">
                <a:solidFill>
                  <a:srgbClr val="0000FF"/>
                </a:solidFill>
              </a:rPr>
              <a:t>à</a:t>
            </a:r>
            <a:r>
              <a:rPr lang="fr-FR" dirty="0" smtClean="0">
                <a:solidFill>
                  <a:srgbClr val="0000FF"/>
                </a:solidFill>
              </a:rPr>
              <a:t> l’échelle des politiques nationales et régionales </a:t>
            </a:r>
            <a:r>
              <a:rPr lang="fr-FR" dirty="0" smtClean="0"/>
              <a:t>: sept directions de travail:</a:t>
            </a:r>
          </a:p>
          <a:p>
            <a:pPr marL="880110" lvl="1" indent="-514350">
              <a:buFont typeface="+mj-lt"/>
              <a:buAutoNum type="arabicPeriod" startAt="3"/>
            </a:pPr>
            <a:r>
              <a:rPr lang="fr-FR" dirty="0" smtClean="0"/>
              <a:t>Réorienter et opérer une réelle sélection des stratégies, politiques, programmes et instruments en fonction de leur contribution à la réalisation de l’objectif « faim et malnutrition zéro » et réorienter les moyens humains et financiers </a:t>
            </a:r>
          </a:p>
          <a:p>
            <a:pPr marL="880110" lvl="1" indent="-514350">
              <a:buFont typeface="+mj-lt"/>
              <a:buAutoNum type="arabicPeriod" startAt="3"/>
            </a:pPr>
            <a:endParaRPr lang="fr-FR" dirty="0" smtClean="0"/>
          </a:p>
          <a:p>
            <a:pPr marL="880110" lvl="1" indent="-514350">
              <a:buFont typeface="+mj-lt"/>
              <a:buAutoNum type="arabicPeriod" startAt="3"/>
            </a:pPr>
            <a:r>
              <a:rPr lang="fr-FR" dirty="0" smtClean="0"/>
              <a:t>Assurer la cohérence des politiques et programmes les plus importants pour la SAN via un pilotage et un arbitrage au plus haut niveau</a:t>
            </a:r>
          </a:p>
          <a:p>
            <a:pPr marL="880110" lvl="1" indent="-514350">
              <a:buFont typeface="+mj-lt"/>
              <a:buAutoNum type="arabicPeriod" startAt="3"/>
            </a:pPr>
            <a:endParaRPr lang="fr-FR" dirty="0" smtClean="0"/>
          </a:p>
          <a:p>
            <a:pPr marL="880110" lvl="1" indent="-514350">
              <a:buFont typeface="+mj-lt"/>
              <a:buAutoNum type="arabicPeriod" startAt="3"/>
            </a:pPr>
            <a:r>
              <a:rPr lang="fr-FR" dirty="0" smtClean="0"/>
              <a:t>Développer des mécanismes financiers prévisibles, sécurisés et à la hauteur de l’ambition Faim Zéro</a:t>
            </a:r>
          </a:p>
          <a:p>
            <a:pPr marL="880110" lvl="1" indent="-514350">
              <a:buFont typeface="+mj-lt"/>
              <a:buAutoNum type="arabicPeriod" startAt="3"/>
            </a:pPr>
            <a:endParaRPr lang="fr-FR" dirty="0" smtClean="0"/>
          </a:p>
          <a:p>
            <a:pPr marL="880110" lvl="1" indent="-514350">
              <a:buFont typeface="+mj-lt"/>
              <a:buAutoNum type="arabicPeriod" startAt="3"/>
            </a:pPr>
            <a:r>
              <a:rPr lang="fr-FR" dirty="0" smtClean="0"/>
              <a:t>Rationaliser les institutions, clarifier leurs mandats et responsabilités, promouvoir une gouvernance responsable axée sur les résultats / objectif Faim Zéro</a:t>
            </a:r>
          </a:p>
          <a:p>
            <a:pPr marL="880110" lvl="1" indent="-514350">
              <a:buFont typeface="+mj-lt"/>
              <a:buAutoNum type="arabicPeriod" startAt="3"/>
            </a:pPr>
            <a:endParaRPr lang="fr-FR" dirty="0" smtClean="0"/>
          </a:p>
          <a:p>
            <a:pPr marL="880110" lvl="1" indent="-514350">
              <a:buFont typeface="+mj-lt"/>
              <a:buAutoNum type="arabicPeriod" startAt="3"/>
            </a:pPr>
            <a:r>
              <a:rPr lang="fr-FR" dirty="0" smtClean="0"/>
              <a:t>Construire et affirmer le leadership régional et inviter les partenaires internationaux à collaborer dans ce cadre en réformant leurs pratiques</a:t>
            </a:r>
          </a:p>
          <a:p>
            <a:pPr marL="880110" lvl="1" indent="-514350">
              <a:buFont typeface="+mj-lt"/>
              <a:buAutoNum type="arabicPeriod" startAt="3"/>
            </a:pPr>
            <a:endParaRPr lang="fr-FR" dirty="0" smtClean="0"/>
          </a:p>
          <a:p>
            <a:pPr marL="1154430" lvl="2" indent="-514350">
              <a:buFont typeface="+mj-lt"/>
              <a:buAutoNum type="arabicPeriod" startAt="3"/>
            </a:pPr>
            <a:endParaRPr lang="fr-FR" dirty="0" smtClean="0"/>
          </a:p>
          <a:p>
            <a:pPr marL="880110" lvl="1" indent="-514350">
              <a:buFont typeface="+mj-lt"/>
              <a:buAutoNum type="arabicPeriod" startAt="3"/>
            </a:pPr>
            <a:endParaRPr lang="fr-FR" dirty="0" smtClean="0"/>
          </a:p>
          <a:p>
            <a:pPr marL="880110" lvl="1" indent="-514350">
              <a:buFont typeface="+mj-lt"/>
              <a:buAutoNum type="arabicPeriod" startAt="3"/>
            </a:pPr>
            <a:endParaRPr lang="fr-FR" dirty="0" smtClean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221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/>
              <a:t>7</a:t>
            </a:r>
            <a:r>
              <a:rPr lang="fr-FR" sz="3200" dirty="0" smtClean="0"/>
              <a:t>. Quelles étapes?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62500" lnSpcReduction="20000"/>
          </a:bodyPr>
          <a:lstStyle/>
          <a:p>
            <a:pPr marL="502920" indent="-457200">
              <a:buAutoNum type="arabicPeriod"/>
            </a:pPr>
            <a:r>
              <a:rPr lang="fr-FR" sz="3000" dirty="0" smtClean="0"/>
              <a:t>Mise en débat dans le Comité ministériel </a:t>
            </a:r>
          </a:p>
          <a:p>
            <a:pPr marL="45720" indent="0">
              <a:buNone/>
            </a:pPr>
            <a:endParaRPr lang="fr-FR" sz="3000" dirty="0" smtClean="0"/>
          </a:p>
          <a:p>
            <a:pPr marL="502920" indent="-457200">
              <a:buAutoNum type="arabicPeriod"/>
            </a:pPr>
            <a:r>
              <a:rPr lang="fr-FR" sz="3000" dirty="0" smtClean="0"/>
              <a:t>Si le principe de l’initiative est validé:</a:t>
            </a:r>
          </a:p>
          <a:p>
            <a:pPr marL="1554480" lvl="3" indent="-457200">
              <a:buAutoNum type="arabicPeriod"/>
            </a:pPr>
            <a:r>
              <a:rPr lang="fr-FR" sz="3000" dirty="0" smtClean="0"/>
              <a:t>concevoir </a:t>
            </a:r>
            <a:r>
              <a:rPr lang="fr-FR" sz="3000" dirty="0"/>
              <a:t>une stratégie détaillée dans la perspective du Sommet des Chefs d’Etat et de Gouvernement </a:t>
            </a:r>
          </a:p>
          <a:p>
            <a:pPr marL="1554480" lvl="3" indent="-457200">
              <a:buAutoNum type="arabicPeriod"/>
            </a:pPr>
            <a:r>
              <a:rPr lang="fr-FR" sz="3000" dirty="0" smtClean="0"/>
              <a:t>rédiger </a:t>
            </a:r>
            <a:r>
              <a:rPr lang="fr-FR" sz="3000" dirty="0"/>
              <a:t>une note d’orientation pour les décideurs au plus haut </a:t>
            </a:r>
            <a:r>
              <a:rPr lang="fr-FR" sz="3000" dirty="0" smtClean="0"/>
              <a:t>niveau</a:t>
            </a:r>
          </a:p>
          <a:p>
            <a:pPr marL="1554480" lvl="3" indent="-457200">
              <a:buAutoNum type="arabicPeriod"/>
            </a:pPr>
            <a:endParaRPr lang="fr-FR" sz="3000" dirty="0"/>
          </a:p>
          <a:p>
            <a:pPr marL="502920" indent="-457200">
              <a:buAutoNum type="arabicPeriod"/>
            </a:pPr>
            <a:r>
              <a:rPr lang="fr-FR" sz="3000" dirty="0" smtClean="0"/>
              <a:t>Préparation </a:t>
            </a:r>
            <a:r>
              <a:rPr lang="fr-FR" sz="3000" dirty="0"/>
              <a:t>d’une contribution à la réunion de haut niveau de l’initiative AGIR (6 décembre 2012</a:t>
            </a:r>
            <a:r>
              <a:rPr lang="fr-FR" sz="3000" dirty="0" smtClean="0"/>
              <a:t>) – Référence dans AGIR sur la faim </a:t>
            </a:r>
            <a:r>
              <a:rPr lang="fr-FR" sz="3000" dirty="0" err="1" smtClean="0"/>
              <a:t>Zero</a:t>
            </a:r>
            <a:r>
              <a:rPr lang="fr-FR" sz="3000" dirty="0" smtClean="0"/>
              <a:t> CEDEAO</a:t>
            </a:r>
            <a:endParaRPr lang="fr-FR" sz="3000" dirty="0"/>
          </a:p>
          <a:p>
            <a:pPr marL="502920" indent="-457200">
              <a:buAutoNum type="arabicPeriod"/>
            </a:pPr>
            <a:endParaRPr lang="fr-FR" sz="3000" dirty="0"/>
          </a:p>
          <a:p>
            <a:pPr marL="502920" indent="-457200">
              <a:buAutoNum type="arabicPeriod"/>
            </a:pPr>
            <a:r>
              <a:rPr lang="fr-FR" sz="3000" dirty="0" smtClean="0"/>
              <a:t>Organisation </a:t>
            </a:r>
            <a:r>
              <a:rPr lang="fr-FR" sz="3000" dirty="0"/>
              <a:t>d’un dialogue politique de haut niveau avec l’appui de la coopération brésilienne, avec les partenaires de la Communauté </a:t>
            </a:r>
            <a:r>
              <a:rPr lang="fr-FR" sz="3000" dirty="0" smtClean="0"/>
              <a:t>internationale</a:t>
            </a:r>
          </a:p>
          <a:p>
            <a:pPr marL="502920" indent="-457200">
              <a:buAutoNum type="arabicPeriod"/>
            </a:pPr>
            <a:endParaRPr lang="fr-FR" sz="3000" dirty="0"/>
          </a:p>
          <a:p>
            <a:pPr marL="502920" indent="-457200">
              <a:buAutoNum type="arabicPeriod"/>
            </a:pPr>
            <a:r>
              <a:rPr lang="fr-FR" sz="3000" dirty="0" smtClean="0"/>
              <a:t>Lancement </a:t>
            </a:r>
            <a:r>
              <a:rPr lang="fr-FR" sz="3000" dirty="0"/>
              <a:t>de l’initiative dans le cadre d’une Convention ouest africaine précédée de 15 conventions nationales préparatoires, permettant d’assurer une forte implication des acteurs, jusqu’au niveau décentralisé. </a:t>
            </a:r>
          </a:p>
          <a:p>
            <a:pPr marL="880110" lvl="1" indent="-514350">
              <a:buFont typeface="+mj-lt"/>
              <a:buAutoNum type="arabicPeriod" startAt="3"/>
            </a:pPr>
            <a:endParaRPr lang="fr-FR" dirty="0" smtClean="0"/>
          </a:p>
          <a:p>
            <a:pPr marL="880110" lvl="1" indent="-514350">
              <a:buFont typeface="+mj-lt"/>
              <a:buAutoNum type="arabicPeriod" startAt="3"/>
            </a:pPr>
            <a:endParaRPr lang="fr-FR" dirty="0" smtClean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6135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>
              <a:buNone/>
            </a:pPr>
            <a:endParaRPr lang="fr-FR" smtClean="0"/>
          </a:p>
          <a:p>
            <a:pPr algn="ctr">
              <a:buNone/>
            </a:pPr>
            <a:r>
              <a:rPr lang="fr-FR" smtClean="0"/>
              <a:t>Je </a:t>
            </a:r>
            <a:r>
              <a:rPr lang="fr-FR" dirty="0" smtClean="0"/>
              <a:t>vous remercie </a:t>
            </a:r>
          </a:p>
          <a:p>
            <a:pPr algn="ctr">
              <a:buNone/>
            </a:pPr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</a:p>
          <a:p>
            <a:pPr algn="ctr">
              <a:buNone/>
            </a:pPr>
            <a:r>
              <a:rPr lang="fr-FR" dirty="0" err="1" smtClean="0"/>
              <a:t>Obrigado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60648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Plan de la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Une situation préoccupante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Sécurité alimentaire et résilience dans l’</a:t>
            </a:r>
            <a:r>
              <a:rPr lang="fr-FR" dirty="0" err="1" smtClean="0"/>
              <a:t>Ecowap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Les principes pour une </a:t>
            </a:r>
            <a:r>
              <a:rPr lang="fr-FR" dirty="0" err="1" smtClean="0"/>
              <a:t>Ecowap</a:t>
            </a:r>
            <a:r>
              <a:rPr lang="fr-FR" dirty="0" smtClean="0"/>
              <a:t> « pro-Résilience »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Les enseignements de l’expérience brésilienne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Les initiatives internationales contre la faim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Vers une initiative « Faim Zéro en Afrique de l’Ouest »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Quelles étapes?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/>
              <a:t> 1. Une </a:t>
            </a:r>
            <a:r>
              <a:rPr lang="fr-FR" sz="3600" dirty="0"/>
              <a:t>situation préoccupante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Succession de crises alimentaires </a:t>
            </a:r>
            <a:r>
              <a:rPr lang="fr-FR" dirty="0" smtClean="0"/>
              <a:t>depuis le début des années 80: fréquence et ampleur croissantes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0000FF"/>
                </a:solidFill>
              </a:rPr>
              <a:t>Situation nutritionnelle alarmante </a:t>
            </a:r>
            <a:r>
              <a:rPr lang="fr-FR" dirty="0" smtClean="0"/>
              <a:t>dans tout le sahel et au delà, que la réponse humanitaire ne peut endiguer: compromet les perspectives de développement de la prochaine génération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0000FF"/>
                </a:solidFill>
              </a:rPr>
              <a:t>Ces crises sont un triple révélateur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Exposition croissante des ménages pauvres aux risques climatiques et aux risques de marché (prix)</a:t>
            </a:r>
          </a:p>
          <a:p>
            <a:pPr lvl="1"/>
            <a:r>
              <a:rPr lang="fr-FR" dirty="0" smtClean="0"/>
              <a:t>Dégradation continue des conditions d’existence des ménages pauvres due à croissance démographique, dégradation des ressources naturelles, non accès aux facteurs de production et exclusion foncière, faible accès aux services sociaux de base, etc.</a:t>
            </a:r>
          </a:p>
          <a:p>
            <a:pPr lvl="1"/>
            <a:r>
              <a:rPr lang="fr-FR" dirty="0" smtClean="0"/>
              <a:t>Les politiques agricoles et les multiples </a:t>
            </a:r>
            <a:r>
              <a:rPr lang="fr-FR" dirty="0" err="1" smtClean="0"/>
              <a:t>strartgies</a:t>
            </a:r>
            <a:r>
              <a:rPr lang="fr-FR" dirty="0" smtClean="0"/>
              <a:t> de sécurité alimentaire ne sont pas parvenues à apporter de réponse structurelle à ces ménages fragiles </a:t>
            </a:r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406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/>
              <a:t> 1. Une </a:t>
            </a:r>
            <a:r>
              <a:rPr lang="fr-FR" sz="3600" dirty="0"/>
              <a:t>situation préoccupante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036496" cy="52578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Insécurité alimentaire chronique et conjoncturelle sont de plus en plus entremêlées et s’alimentent entre elles</a:t>
            </a:r>
          </a:p>
          <a:p>
            <a:endParaRPr lang="fr-FR" dirty="0" smtClean="0"/>
          </a:p>
          <a:p>
            <a:r>
              <a:rPr lang="fr-FR" dirty="0" smtClean="0"/>
              <a:t>La succession rapide des crises entraine les ménages dans une spirale de décapitalisation de leurs capitaux: K économique, </a:t>
            </a:r>
            <a:r>
              <a:rPr lang="fr-FR" dirty="0"/>
              <a:t>K social et </a:t>
            </a:r>
            <a:r>
              <a:rPr lang="fr-FR" dirty="0" smtClean="0"/>
              <a:t>familial; et érodent leurs capacités de résilience </a:t>
            </a:r>
          </a:p>
          <a:p>
            <a:endParaRPr lang="fr-FR" dirty="0" smtClean="0"/>
          </a:p>
          <a:p>
            <a:r>
              <a:rPr lang="fr-FR" dirty="0"/>
              <a:t>C</a:t>
            </a:r>
            <a:r>
              <a:rPr lang="fr-FR" dirty="0" smtClean="0"/>
              <a:t>onsensus large sur la nécessité de sortir du cloisonnement « urgence » / « développement » pour s’attaquer à la vulnérabilité et à l’atténuation des chocs et de leurs impacts mais…</a:t>
            </a:r>
          </a:p>
          <a:p>
            <a:endParaRPr lang="fr-FR" dirty="0" smtClean="0"/>
          </a:p>
          <a:p>
            <a:r>
              <a:rPr lang="fr-FR" dirty="0" smtClean="0"/>
              <a:t>Les chemins à emprunter et les instruments pour y parvenir restent à tracer</a:t>
            </a:r>
            <a:endParaRPr lang="fr-FR" dirty="0"/>
          </a:p>
          <a:p>
            <a:endParaRPr lang="fr-FR" dirty="0" smtClean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579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 smtClean="0"/>
              <a:t>2. Sécurité </a:t>
            </a:r>
            <a:r>
              <a:rPr lang="fr-FR" sz="3600" dirty="0"/>
              <a:t>alimentaire et résilience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dans </a:t>
            </a:r>
            <a:r>
              <a:rPr lang="fr-FR" sz="3600" dirty="0"/>
              <a:t>l’</a:t>
            </a:r>
            <a:r>
              <a:rPr lang="fr-FR" sz="3600" dirty="0" err="1"/>
              <a:t>Ecowap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20000"/>
          </a:bodyPr>
          <a:lstStyle/>
          <a:p>
            <a:r>
              <a:rPr lang="fr-FR" dirty="0" err="1" smtClean="0"/>
              <a:t>Ecowap</a:t>
            </a:r>
            <a:r>
              <a:rPr lang="fr-FR" dirty="0" smtClean="0"/>
              <a:t> est considérée comme le cadre de référence qui permet d’affronter:</a:t>
            </a:r>
          </a:p>
          <a:p>
            <a:pPr lvl="1"/>
            <a:r>
              <a:rPr lang="fr-FR" dirty="0" smtClean="0"/>
              <a:t>Les différentes dimensions de l’insécurité alimentaire: disponibilités, marché, accessibilité,</a:t>
            </a:r>
          </a:p>
          <a:p>
            <a:pPr lvl="1"/>
            <a:r>
              <a:rPr lang="fr-FR" dirty="0" smtClean="0"/>
              <a:t>Les causes structurelles des crises, et de prévenir et gérer les crises conjoncturelles,</a:t>
            </a:r>
          </a:p>
          <a:p>
            <a:pPr lvl="1"/>
            <a:r>
              <a:rPr lang="fr-FR" dirty="0" smtClean="0"/>
              <a:t>Les dimensions nationales (PNIA) et régionales (PRIA + politique commerciale aux frontières),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La focale sur modernisation de l’agriculture familiale permet:</a:t>
            </a:r>
          </a:p>
          <a:p>
            <a:pPr lvl="1"/>
            <a:r>
              <a:rPr lang="fr-FR" dirty="0" smtClean="0"/>
              <a:t>De répondre à la croissance des besoins sur la base de systèmes agricoles efficaces et durables;</a:t>
            </a:r>
          </a:p>
          <a:p>
            <a:pPr lvl="1"/>
            <a:r>
              <a:rPr lang="fr-FR" dirty="0" smtClean="0"/>
              <a:t>De procurer des emplois et des revenus à un nb important d’actifs, alors que les autres secteurs offrent peu d’emplois</a:t>
            </a:r>
          </a:p>
          <a:p>
            <a:pPr lvl="1"/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569" y="25839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36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 smtClean="0"/>
              <a:t>2. Sécurité </a:t>
            </a:r>
            <a:r>
              <a:rPr lang="fr-FR" sz="3600" dirty="0"/>
              <a:t>alimentaire et résilience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dans </a:t>
            </a:r>
            <a:r>
              <a:rPr lang="fr-FR" sz="3600" dirty="0"/>
              <a:t>l’</a:t>
            </a:r>
            <a:r>
              <a:rPr lang="fr-FR" sz="3600" dirty="0" err="1"/>
              <a:t>Ecowap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r>
              <a:rPr lang="fr-FR" sz="2800" dirty="0" smtClean="0"/>
              <a:t>2 questions:</a:t>
            </a:r>
          </a:p>
          <a:p>
            <a:pPr lvl="1"/>
            <a:r>
              <a:rPr lang="fr-FR" sz="2400" dirty="0" err="1" smtClean="0"/>
              <a:t>Ecowap</a:t>
            </a:r>
            <a:r>
              <a:rPr lang="fr-FR" sz="2400" dirty="0" smtClean="0"/>
              <a:t> reste t’elle appropriée aux défis de la SAN ?</a:t>
            </a:r>
          </a:p>
          <a:p>
            <a:pPr lvl="1"/>
            <a:r>
              <a:rPr lang="fr-FR" sz="2400" dirty="0" smtClean="0"/>
              <a:t>Les conditions de la mise en œuvre lui permettent t’elle de relever ces défis ?</a:t>
            </a:r>
          </a:p>
          <a:p>
            <a:pPr lvl="1"/>
            <a:endParaRPr lang="fr-FR" sz="100" dirty="0" smtClean="0"/>
          </a:p>
          <a:p>
            <a:r>
              <a:rPr lang="fr-FR" sz="2800" dirty="0" smtClean="0"/>
              <a:t>Des réponses nuancées:</a:t>
            </a:r>
          </a:p>
          <a:p>
            <a:pPr lvl="1"/>
            <a:r>
              <a:rPr lang="fr-FR" sz="2400" dirty="0" smtClean="0"/>
              <a:t>Sur le fond:</a:t>
            </a:r>
          </a:p>
          <a:p>
            <a:pPr lvl="2"/>
            <a:r>
              <a:rPr lang="fr-FR" sz="2000" dirty="0" smtClean="0"/>
              <a:t>Pas de remise en cause globale mais la </a:t>
            </a:r>
            <a:r>
              <a:rPr lang="fr-FR" sz="2000" dirty="0" smtClean="0">
                <a:solidFill>
                  <a:srgbClr val="0000FF"/>
                </a:solidFill>
              </a:rPr>
              <a:t>dimension nutrition est faible</a:t>
            </a:r>
            <a:r>
              <a:rPr lang="fr-FR" sz="2000" dirty="0" smtClean="0"/>
              <a:t> et ne peut être réglée par une politique agricole sectorielle</a:t>
            </a:r>
          </a:p>
          <a:p>
            <a:pPr lvl="2"/>
            <a:r>
              <a:rPr lang="fr-FR" sz="2000" dirty="0" smtClean="0"/>
              <a:t>Une discussion à conduire sur </a:t>
            </a:r>
            <a:r>
              <a:rPr lang="fr-FR" sz="2000" dirty="0" smtClean="0">
                <a:solidFill>
                  <a:srgbClr val="0000FF"/>
                </a:solidFill>
              </a:rPr>
              <a:t>le ciblage des ménages agricoles pauvres et très pauvres</a:t>
            </a:r>
          </a:p>
          <a:p>
            <a:pPr lvl="2"/>
            <a:r>
              <a:rPr lang="fr-FR" sz="2000" dirty="0" smtClean="0"/>
              <a:t>Une discussion à ouvrir sur les </a:t>
            </a:r>
            <a:r>
              <a:rPr lang="fr-FR" sz="2000" dirty="0" smtClean="0">
                <a:solidFill>
                  <a:srgbClr val="0000FF"/>
                </a:solidFill>
              </a:rPr>
              <a:t>perspectives de sortie de crise durable et de développement que la région peut offrir à ces ménages</a:t>
            </a:r>
            <a:r>
              <a:rPr lang="fr-FR" sz="2000" dirty="0" smtClean="0"/>
              <a:t>, dans ou hors de l’agriculture</a:t>
            </a:r>
          </a:p>
          <a:p>
            <a:pPr lvl="1"/>
            <a:endParaRPr lang="fr-FR" sz="1600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569" y="25839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49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 smtClean="0"/>
              <a:t>2. Sécurité </a:t>
            </a:r>
            <a:r>
              <a:rPr lang="fr-FR" sz="3600" dirty="0"/>
              <a:t>alimentaire et résilience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dans </a:t>
            </a:r>
            <a:r>
              <a:rPr lang="fr-FR" sz="3600" dirty="0"/>
              <a:t>l’</a:t>
            </a:r>
            <a:r>
              <a:rPr lang="fr-FR" sz="3600" dirty="0" err="1"/>
              <a:t>Ecowap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r>
              <a:rPr lang="fr-FR" sz="2400" dirty="0" smtClean="0"/>
              <a:t>Des réponses nuancées:</a:t>
            </a:r>
          </a:p>
          <a:p>
            <a:pPr lvl="1"/>
            <a:r>
              <a:rPr lang="fr-FR" sz="2400" dirty="0" smtClean="0"/>
              <a:t>Sur la mise en </a:t>
            </a:r>
            <a:r>
              <a:rPr lang="fr-FR" sz="2400" dirty="0"/>
              <a:t>œuvre </a:t>
            </a:r>
            <a:r>
              <a:rPr lang="fr-FR" sz="2400" dirty="0" smtClean="0"/>
              <a:t>:</a:t>
            </a:r>
          </a:p>
          <a:p>
            <a:pPr lvl="2"/>
            <a:r>
              <a:rPr lang="fr-FR" sz="2000" dirty="0" smtClean="0"/>
              <a:t>Lenteur de mise en œuvre et difficulté à engager l’ensemble des chantiers avec une bonne cohérence d’ensemble, et à « discipliner » l’ensemble des acteurs pour respecter les engagements du Pacte régional</a:t>
            </a:r>
          </a:p>
          <a:p>
            <a:pPr lvl="2"/>
            <a:r>
              <a:rPr lang="fr-FR" sz="2000" dirty="0"/>
              <a:t>Difficultés liées </a:t>
            </a:r>
            <a:r>
              <a:rPr lang="fr-FR" sz="2000" dirty="0" smtClean="0"/>
              <a:t>:</a:t>
            </a:r>
          </a:p>
          <a:p>
            <a:pPr lvl="3"/>
            <a:r>
              <a:rPr lang="fr-FR" sz="1800" dirty="0" smtClean="0"/>
              <a:t>À des budgets agricoles publics et des aides internationales très en deçà des besoins</a:t>
            </a:r>
          </a:p>
          <a:p>
            <a:pPr lvl="3"/>
            <a:r>
              <a:rPr lang="fr-FR" sz="1800" dirty="0"/>
              <a:t>A</a:t>
            </a:r>
            <a:r>
              <a:rPr lang="fr-FR" sz="1800" dirty="0" smtClean="0"/>
              <a:t>ux insuffisantes capacités humaines et institutionnelles </a:t>
            </a:r>
          </a:p>
          <a:p>
            <a:pPr lvl="3"/>
            <a:r>
              <a:rPr lang="fr-FR" sz="1800" dirty="0" smtClean="0"/>
              <a:t>Aux difficultés d’articulation des échelles de gouvernance depuis le niveau local, jusqu’au niveau régional</a:t>
            </a:r>
          </a:p>
          <a:p>
            <a:pPr lvl="3"/>
            <a:r>
              <a:rPr lang="fr-FR" sz="1800" dirty="0" smtClean="0"/>
              <a:t>Aux difficultés des processus intersectoriels et à de multiples cloisonnements </a:t>
            </a:r>
            <a:endParaRPr lang="fr-FR" sz="1800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569" y="25839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980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 smtClean="0"/>
              <a:t>3. Les </a:t>
            </a:r>
            <a:r>
              <a:rPr lang="fr-FR" sz="3600" dirty="0"/>
              <a:t>principes pour une </a:t>
            </a:r>
            <a:r>
              <a:rPr lang="fr-FR" sz="3600" dirty="0" err="1"/>
              <a:t>Ecowap</a:t>
            </a:r>
            <a:r>
              <a:rPr lang="fr-FR" sz="3600" dirty="0"/>
              <a:t>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«</a:t>
            </a:r>
            <a:r>
              <a:rPr lang="fr-FR" sz="3600" dirty="0"/>
              <a:t> pro-Résilience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fr-FR" dirty="0" smtClean="0"/>
              <a:t>Quatre préalables</a:t>
            </a:r>
            <a:r>
              <a:rPr lang="fr-FR" dirty="0" smtClean="0"/>
              <a:t>:</a:t>
            </a:r>
            <a:endParaRPr lang="fr-FR" dirty="0" smtClean="0"/>
          </a:p>
          <a:p>
            <a:pPr lvl="1"/>
            <a:r>
              <a:rPr lang="fr-FR" dirty="0" smtClean="0">
                <a:solidFill>
                  <a:srgbClr val="0000FF"/>
                </a:solidFill>
              </a:rPr>
              <a:t>Disposer d’un diagnostic actualisé et approfondi des conditions de vie des ménages </a:t>
            </a:r>
            <a:r>
              <a:rPr lang="fr-FR" dirty="0" smtClean="0"/>
              <a:t>dans le monde rural dans les # zones et pays</a:t>
            </a:r>
          </a:p>
          <a:p>
            <a:pPr lvl="1"/>
            <a:r>
              <a:rPr lang="fr-FR" dirty="0" smtClean="0">
                <a:solidFill>
                  <a:srgbClr val="0000FF"/>
                </a:solidFill>
              </a:rPr>
              <a:t>Disposer d’un </a:t>
            </a:r>
            <a:r>
              <a:rPr lang="fr-FR" i="1" dirty="0" err="1" smtClean="0">
                <a:solidFill>
                  <a:srgbClr val="0000FF"/>
                </a:solidFill>
              </a:rPr>
              <a:t>mapping</a:t>
            </a:r>
            <a:r>
              <a:rPr lang="fr-FR" dirty="0" smtClean="0">
                <a:solidFill>
                  <a:srgbClr val="0000FF"/>
                </a:solidFill>
              </a:rPr>
              <a:t> des risques </a:t>
            </a:r>
            <a:r>
              <a:rPr lang="fr-FR" dirty="0" smtClean="0"/>
              <a:t>auxquels sont exposés les différentes catégories de ménages dans les différentes zones, et les institutions locales de développement </a:t>
            </a:r>
          </a:p>
          <a:p>
            <a:pPr lvl="1"/>
            <a:r>
              <a:rPr lang="fr-FR" dirty="0" smtClean="0">
                <a:solidFill>
                  <a:srgbClr val="0000FF"/>
                </a:solidFill>
              </a:rPr>
              <a:t>Clarifier la notion de résilience, son périmètre et les attributs d’une politique visant à la renforcer</a:t>
            </a:r>
          </a:p>
          <a:p>
            <a:pPr lvl="1"/>
            <a:r>
              <a:rPr lang="fr-FR" dirty="0" smtClean="0">
                <a:solidFill>
                  <a:srgbClr val="0000FF"/>
                </a:solidFill>
              </a:rPr>
              <a:t>Se doter d’une vision prospective du devenir de la diversité des exploitations familiales </a:t>
            </a:r>
            <a:endParaRPr lang="fr-FR" dirty="0">
              <a:solidFill>
                <a:srgbClr val="0000FF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9766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3. Les </a:t>
            </a:r>
            <a:r>
              <a:rPr lang="fr-FR" sz="3200" dirty="0"/>
              <a:t>principes pour une </a:t>
            </a:r>
            <a:r>
              <a:rPr lang="fr-FR" sz="3200" dirty="0" err="1"/>
              <a:t>Ecowap</a:t>
            </a:r>
            <a:r>
              <a:rPr lang="fr-FR" sz="3200" dirty="0"/>
              <a:t>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«</a:t>
            </a:r>
            <a:r>
              <a:rPr lang="fr-FR" sz="3200" dirty="0"/>
              <a:t> pro-Résilience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Les principes structurants:</a:t>
            </a:r>
          </a:p>
          <a:p>
            <a:pPr lvl="1"/>
            <a:r>
              <a:rPr lang="fr-FR" dirty="0" smtClean="0"/>
              <a:t>Réformer la gouvernance :</a:t>
            </a:r>
          </a:p>
          <a:p>
            <a:pPr lvl="2"/>
            <a:r>
              <a:rPr lang="fr-FR" dirty="0" smtClean="0"/>
              <a:t>En donnant une place centrale aux diagnostics et aux stratégies conçues à l’échelle locale</a:t>
            </a:r>
          </a:p>
          <a:p>
            <a:pPr lvl="2"/>
            <a:r>
              <a:rPr lang="fr-FR" dirty="0" smtClean="0"/>
              <a:t>Placer les acteurs et au premier les femmes au centre de la programmation des activités </a:t>
            </a:r>
          </a:p>
          <a:p>
            <a:pPr lvl="2"/>
            <a:r>
              <a:rPr lang="fr-FR" dirty="0" smtClean="0"/>
              <a:t>Repenser la complémentarité et la cohérence des interventions depuis le niveau local, jusqu’au niveau international</a:t>
            </a:r>
          </a:p>
          <a:p>
            <a:pPr lvl="2"/>
            <a:r>
              <a:rPr lang="fr-FR" dirty="0" smtClean="0"/>
              <a:t>Améliorer les processus et mécanismes de coordination intersectorielle</a:t>
            </a:r>
          </a:p>
          <a:p>
            <a:pPr lvl="2"/>
            <a:endParaRPr lang="fr-FR" dirty="0" smtClean="0"/>
          </a:p>
          <a:p>
            <a:pPr lvl="1"/>
            <a:r>
              <a:rPr lang="fr-FR" dirty="0" smtClean="0"/>
              <a:t>Concevoir de nouveaux instruments appropriés:</a:t>
            </a:r>
          </a:p>
          <a:p>
            <a:pPr lvl="2"/>
            <a:r>
              <a:rPr lang="fr-FR" dirty="0" smtClean="0"/>
              <a:t>Orienter les instruments de l’ECOWAP (PNIA/PRIA) et les cibler sur les populations vulnérables</a:t>
            </a:r>
          </a:p>
          <a:p>
            <a:pPr lvl="2"/>
            <a:r>
              <a:rPr lang="fr-FR" dirty="0" smtClean="0"/>
              <a:t>Concevoir simultanément les mécanismes qui garantissent:</a:t>
            </a:r>
          </a:p>
          <a:p>
            <a:pPr lvl="3"/>
            <a:r>
              <a:rPr lang="fr-FR" dirty="0" smtClean="0"/>
              <a:t>L’accès aux services sociaux de base: éducation, santé, eau potable, assainissement</a:t>
            </a:r>
          </a:p>
          <a:p>
            <a:pPr lvl="3"/>
            <a:r>
              <a:rPr lang="fr-FR" dirty="0" smtClean="0"/>
              <a:t>L’accès aux moyens de production et la sécurisation des moyens d’existence des ménages </a:t>
            </a:r>
          </a:p>
          <a:p>
            <a:pPr lvl="2"/>
            <a:r>
              <a:rPr lang="fr-FR" dirty="0" smtClean="0"/>
              <a:t>Concevoir des instruments de gestion et de mutualisation du risques</a:t>
            </a:r>
          </a:p>
          <a:p>
            <a:pPr lvl="2"/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116330" cy="11151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006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431</TotalTime>
  <Words>1256</Words>
  <Application>Microsoft Macintosh PowerPoint</Application>
  <PresentationFormat>On-screen Show (4:3)</PresentationFormat>
  <Paragraphs>168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Médian</vt:lpstr>
      <vt:lpstr>   Note d’orientation stratégique pour une sécurité alimentaire de proximité en Afrique de l’Ouest :  Faim Zéro  </vt:lpstr>
      <vt:lpstr> Plan de la présentation</vt:lpstr>
      <vt:lpstr> 1. Une situation préoccupante</vt:lpstr>
      <vt:lpstr> 1. Une situation préoccupante</vt:lpstr>
      <vt:lpstr>2. Sécurité alimentaire et résilience  dans l’Ecowap</vt:lpstr>
      <vt:lpstr>2. Sécurité alimentaire et résilience  dans l’Ecowap</vt:lpstr>
      <vt:lpstr>2. Sécurité alimentaire et résilience  dans l’Ecowap</vt:lpstr>
      <vt:lpstr>3. Les principes pour une Ecowap  « pro-Résilience »</vt:lpstr>
      <vt:lpstr>3. Les principes pour une Ecowap  « pro-Résilience »</vt:lpstr>
      <vt:lpstr>4. Les enseignements  de l’expérience brésilienne</vt:lpstr>
      <vt:lpstr>4. Les enseignements  de l’expérience brésilienne</vt:lpstr>
      <vt:lpstr>5. Les initiatives internationales  contre la faim</vt:lpstr>
      <vt:lpstr>5. Les initiatives internationales  contre la faim</vt:lpstr>
      <vt:lpstr>6. Vers une initiative  « Faim Zéro en Afrique de l’Ouest »</vt:lpstr>
      <vt:lpstr>6. Vers une initiative  « Faim Zéro en Afrique de l’Ouest »</vt:lpstr>
      <vt:lpstr>6. Vers une initiative  « Faim Zéro en Afrique de l’Ouest »</vt:lpstr>
      <vt:lpstr>7. Quelles étapes?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d’orientation stratégique de l’offensive régionale pour la relance soutenue et durable de la riziculture en Afrique de l’Ouest</dc:title>
  <dc:creator>Soule</dc:creator>
  <cp:lastModifiedBy>SY ALAIN TRAORE</cp:lastModifiedBy>
  <cp:revision>22</cp:revision>
  <dcterms:created xsi:type="dcterms:W3CDTF">2012-09-05T02:55:00Z</dcterms:created>
  <dcterms:modified xsi:type="dcterms:W3CDTF">2013-03-21T09:14:19Z</dcterms:modified>
</cp:coreProperties>
</file>